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992" r:id="rId4"/>
  </p:sldMasterIdLst>
  <p:notesMasterIdLst>
    <p:notesMasterId r:id="rId7"/>
  </p:notesMasterIdLst>
  <p:handoutMasterIdLst>
    <p:handoutMasterId r:id="rId8"/>
  </p:handoutMasterIdLst>
  <p:sldIdLst>
    <p:sldId id="1071" r:id="rId5"/>
    <p:sldId id="1072" r:id="rId6"/>
  </p:sldIdLst>
  <p:sldSz cx="9144000" cy="5143500" type="screen16x9"/>
  <p:notesSz cx="7010400" cy="9296400"/>
  <p:defaultTextStyle>
    <a:defPPr>
      <a:defRPr lang="en-US"/>
    </a:defPPr>
    <a:lvl1pPr algn="l" rtl="0" fontAlgn="base">
      <a:lnSpc>
        <a:spcPct val="125000"/>
      </a:lnSpc>
      <a:spcBef>
        <a:spcPct val="20000"/>
      </a:spcBef>
      <a:spcAft>
        <a:spcPct val="0"/>
      </a:spcAft>
      <a:defRPr sz="1000" kern="1200">
        <a:solidFill>
          <a:schemeClr val="tx1"/>
        </a:solidFill>
        <a:latin typeface="Arial" charset="0"/>
        <a:ea typeface="ヒラギノ角ゴ Pro W3" pitchFamily="1" charset="-128"/>
        <a:cs typeface="+mn-cs"/>
      </a:defRPr>
    </a:lvl1pPr>
    <a:lvl2pPr marL="457200" algn="l" rtl="0" fontAlgn="base">
      <a:lnSpc>
        <a:spcPct val="125000"/>
      </a:lnSpc>
      <a:spcBef>
        <a:spcPct val="20000"/>
      </a:spcBef>
      <a:spcAft>
        <a:spcPct val="0"/>
      </a:spcAft>
      <a:defRPr sz="1000" kern="1200">
        <a:solidFill>
          <a:schemeClr val="tx1"/>
        </a:solidFill>
        <a:latin typeface="Arial" charset="0"/>
        <a:ea typeface="ヒラギノ角ゴ Pro W3" pitchFamily="1" charset="-128"/>
        <a:cs typeface="+mn-cs"/>
      </a:defRPr>
    </a:lvl2pPr>
    <a:lvl3pPr marL="914400" algn="l" rtl="0" fontAlgn="base">
      <a:lnSpc>
        <a:spcPct val="125000"/>
      </a:lnSpc>
      <a:spcBef>
        <a:spcPct val="20000"/>
      </a:spcBef>
      <a:spcAft>
        <a:spcPct val="0"/>
      </a:spcAft>
      <a:defRPr sz="1000" kern="1200">
        <a:solidFill>
          <a:schemeClr val="tx1"/>
        </a:solidFill>
        <a:latin typeface="Arial" charset="0"/>
        <a:ea typeface="ヒラギノ角ゴ Pro W3" pitchFamily="1" charset="-128"/>
        <a:cs typeface="+mn-cs"/>
      </a:defRPr>
    </a:lvl3pPr>
    <a:lvl4pPr marL="1371600" algn="l" rtl="0" fontAlgn="base">
      <a:lnSpc>
        <a:spcPct val="125000"/>
      </a:lnSpc>
      <a:spcBef>
        <a:spcPct val="20000"/>
      </a:spcBef>
      <a:spcAft>
        <a:spcPct val="0"/>
      </a:spcAft>
      <a:defRPr sz="1000" kern="1200">
        <a:solidFill>
          <a:schemeClr val="tx1"/>
        </a:solidFill>
        <a:latin typeface="Arial" charset="0"/>
        <a:ea typeface="ヒラギノ角ゴ Pro W3" pitchFamily="1" charset="-128"/>
        <a:cs typeface="+mn-cs"/>
      </a:defRPr>
    </a:lvl4pPr>
    <a:lvl5pPr marL="1828800" algn="l" rtl="0" fontAlgn="base">
      <a:lnSpc>
        <a:spcPct val="125000"/>
      </a:lnSpc>
      <a:spcBef>
        <a:spcPct val="20000"/>
      </a:spcBef>
      <a:spcAft>
        <a:spcPct val="0"/>
      </a:spcAft>
      <a:defRPr sz="1000" kern="1200">
        <a:solidFill>
          <a:schemeClr val="tx1"/>
        </a:solidFill>
        <a:latin typeface="Arial" charset="0"/>
        <a:ea typeface="ヒラギノ角ゴ Pro W3" pitchFamily="1" charset="-128"/>
        <a:cs typeface="+mn-cs"/>
      </a:defRPr>
    </a:lvl5pPr>
    <a:lvl6pPr marL="2286000" algn="l" defTabSz="914400" rtl="0" eaLnBrk="1" latinLnBrk="0" hangingPunct="1">
      <a:defRPr sz="1000" kern="1200">
        <a:solidFill>
          <a:schemeClr val="tx1"/>
        </a:solidFill>
        <a:latin typeface="Arial" charset="0"/>
        <a:ea typeface="ヒラギノ角ゴ Pro W3" pitchFamily="1" charset="-128"/>
        <a:cs typeface="+mn-cs"/>
      </a:defRPr>
    </a:lvl6pPr>
    <a:lvl7pPr marL="2743200" algn="l" defTabSz="914400" rtl="0" eaLnBrk="1" latinLnBrk="0" hangingPunct="1">
      <a:defRPr sz="1000" kern="1200">
        <a:solidFill>
          <a:schemeClr val="tx1"/>
        </a:solidFill>
        <a:latin typeface="Arial" charset="0"/>
        <a:ea typeface="ヒラギノ角ゴ Pro W3" pitchFamily="1" charset="-128"/>
        <a:cs typeface="+mn-cs"/>
      </a:defRPr>
    </a:lvl7pPr>
    <a:lvl8pPr marL="3200400" algn="l" defTabSz="914400" rtl="0" eaLnBrk="1" latinLnBrk="0" hangingPunct="1">
      <a:defRPr sz="1000" kern="1200">
        <a:solidFill>
          <a:schemeClr val="tx1"/>
        </a:solidFill>
        <a:latin typeface="Arial" charset="0"/>
        <a:ea typeface="ヒラギノ角ゴ Pro W3" pitchFamily="1" charset="-128"/>
        <a:cs typeface="+mn-cs"/>
      </a:defRPr>
    </a:lvl8pPr>
    <a:lvl9pPr marL="3657600" algn="l" defTabSz="914400" rtl="0" eaLnBrk="1" latinLnBrk="0" hangingPunct="1">
      <a:defRPr sz="1000" kern="1200">
        <a:solidFill>
          <a:schemeClr val="tx1"/>
        </a:solidFill>
        <a:latin typeface="Arial" charset="0"/>
        <a:ea typeface="ヒラギノ角ゴ Pro W3" pitchFamily="1" charset="-128"/>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2B5400E-AE87-1029-B490-34FD47499F9C}" name="Jonna Critchley" initials="JC" userId="65e25073b0880e4a"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BAA"/>
    <a:srgbClr val="1F608B"/>
    <a:srgbClr val="004382"/>
    <a:srgbClr val="005C97"/>
    <a:srgbClr val="6C7E3E"/>
    <a:srgbClr val="E5E0DA"/>
    <a:srgbClr val="A3B86D"/>
    <a:srgbClr val="F8F7F5"/>
    <a:srgbClr val="FFFFFF"/>
    <a:srgbClr val="E9E6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65" autoAdjust="0"/>
    <p:restoredTop sz="96449" autoAdjust="0"/>
  </p:normalViewPr>
  <p:slideViewPr>
    <p:cSldViewPr>
      <p:cViewPr varScale="1">
        <p:scale>
          <a:sx n="115" d="100"/>
          <a:sy n="115" d="100"/>
        </p:scale>
        <p:origin x="576" y="108"/>
      </p:cViewPr>
      <p:guideLst>
        <p:guide orient="horz" pos="1620"/>
        <p:guide pos="2880"/>
      </p:guideLst>
    </p:cSldViewPr>
  </p:slideViewPr>
  <p:notesTextViewPr>
    <p:cViewPr>
      <p:scale>
        <a:sx n="100" d="100"/>
        <a:sy n="100" d="100"/>
      </p:scale>
      <p:origin x="0" y="0"/>
    </p:cViewPr>
  </p:notesTextViewPr>
  <p:notesViewPr>
    <p:cSldViewPr>
      <p:cViewPr varScale="1">
        <p:scale>
          <a:sx n="97" d="100"/>
          <a:sy n="97" d="100"/>
        </p:scale>
        <p:origin x="3080" y="21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7010400" cy="718035"/>
          </a:xfrm>
          <a:prstGeom prst="rect">
            <a:avLst/>
          </a:prstGeom>
        </p:spPr>
      </p:pic>
      <p:sp>
        <p:nvSpPr>
          <p:cNvPr id="12292" name="Rectangle 4"/>
          <p:cNvSpPr>
            <a:spLocks noGrp="1" noChangeArrowheads="1"/>
          </p:cNvSpPr>
          <p:nvPr>
            <p:ph type="ftr" sz="quarter" idx="2"/>
          </p:nvPr>
        </p:nvSpPr>
        <p:spPr bwMode="auto">
          <a:xfrm>
            <a:off x="0" y="9017646"/>
            <a:ext cx="3038475" cy="278754"/>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spAutoFit/>
          </a:bodyPr>
          <a:lstStyle>
            <a:lvl1pPr defTabSz="931863" eaLnBrk="0" hangingPunct="0">
              <a:lnSpc>
                <a:spcPct val="100000"/>
              </a:lnSpc>
              <a:spcBef>
                <a:spcPct val="0"/>
              </a:spcBef>
              <a:defRPr sz="1200">
                <a:ea typeface="ヒラギノ角ゴ Pro W3" charset="-128"/>
              </a:defRPr>
            </a:lvl1pPr>
          </a:lstStyle>
          <a:p>
            <a:pPr>
              <a:defRPr/>
            </a:pPr>
            <a:endParaRPr lang="en-US" dirty="0"/>
          </a:p>
        </p:txBody>
      </p:sp>
      <p:sp>
        <p:nvSpPr>
          <p:cNvPr id="12293" name="Rectangle 5"/>
          <p:cNvSpPr>
            <a:spLocks noGrp="1" noChangeArrowheads="1"/>
          </p:cNvSpPr>
          <p:nvPr>
            <p:ph type="sldNum" sz="quarter" idx="3"/>
          </p:nvPr>
        </p:nvSpPr>
        <p:spPr bwMode="auto">
          <a:xfrm>
            <a:off x="3971925" y="9021763"/>
            <a:ext cx="3038475" cy="2746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spAutoFit/>
          </a:bodyPr>
          <a:lstStyle>
            <a:lvl1pPr algn="r" defTabSz="931863" eaLnBrk="0" hangingPunct="0">
              <a:lnSpc>
                <a:spcPct val="100000"/>
              </a:lnSpc>
              <a:spcBef>
                <a:spcPct val="0"/>
              </a:spcBef>
              <a:defRPr sz="1200">
                <a:ea typeface="ヒラギノ角ゴ Pro W3" charset="-128"/>
              </a:defRPr>
            </a:lvl1pPr>
          </a:lstStyle>
          <a:p>
            <a:pPr>
              <a:defRPr/>
            </a:pPr>
            <a:fld id="{6A6793B4-A2E6-4531-94C4-685F1AD48696}" type="slidenum">
              <a:rPr lang="en-US"/>
              <a:pPr>
                <a:defRPr/>
              </a:pPr>
              <a:t>‹#›</a:t>
            </a:fld>
            <a:endParaRPr lang="en-US" dirty="0"/>
          </a:p>
        </p:txBody>
      </p:sp>
      <p:sp>
        <p:nvSpPr>
          <p:cNvPr id="10" name="Rectangle 13"/>
          <p:cNvSpPr>
            <a:spLocks noGrp="1" noChangeArrowheads="1"/>
          </p:cNvSpPr>
          <p:nvPr>
            <p:ph type="hdr" sz="quarter"/>
          </p:nvPr>
        </p:nvSpPr>
        <p:spPr bwMode="auto">
          <a:xfrm>
            <a:off x="158751" y="304801"/>
            <a:ext cx="4489449" cy="263365"/>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spAutoFit/>
          </a:bodyPr>
          <a:lstStyle>
            <a:lvl1pPr defTabSz="931863" eaLnBrk="0" hangingPunct="0">
              <a:lnSpc>
                <a:spcPct val="100000"/>
              </a:lnSpc>
              <a:spcBef>
                <a:spcPct val="0"/>
              </a:spcBef>
              <a:defRPr sz="1100">
                <a:solidFill>
                  <a:schemeClr val="bg1"/>
                </a:solidFill>
                <a:latin typeface="ITC Franklin Gothic Book" charset="0"/>
                <a:ea typeface="ヒラギノ角ゴ Pro W3" charset="-128"/>
              </a:defRPr>
            </a:lvl1pPr>
          </a:lstStyle>
          <a:p>
            <a:pPr>
              <a:defRPr/>
            </a:pPr>
            <a:r>
              <a:rPr lang="en-US" dirty="0"/>
              <a:t>Mortgage Bankers Association</a:t>
            </a:r>
          </a:p>
        </p:txBody>
      </p:sp>
      <p:sp>
        <p:nvSpPr>
          <p:cNvPr id="11" name="Rectangle 14"/>
          <p:cNvSpPr>
            <a:spLocks noGrp="1" noChangeArrowheads="1"/>
          </p:cNvSpPr>
          <p:nvPr>
            <p:ph type="dt" sz="quarter" idx="1"/>
          </p:nvPr>
        </p:nvSpPr>
        <p:spPr bwMode="auto">
          <a:xfrm>
            <a:off x="152400" y="106363"/>
            <a:ext cx="2276475" cy="27940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spAutoFit/>
          </a:bodyPr>
          <a:lstStyle>
            <a:lvl1pPr defTabSz="931863" eaLnBrk="0" hangingPunct="0">
              <a:lnSpc>
                <a:spcPct val="100000"/>
              </a:lnSpc>
              <a:spcBef>
                <a:spcPct val="0"/>
              </a:spcBef>
              <a:defRPr sz="1200">
                <a:solidFill>
                  <a:schemeClr val="bg1"/>
                </a:solidFill>
                <a:ea typeface="ヒラギノ角ゴ Pro W3" charset="-128"/>
              </a:defRPr>
            </a:lvl1pPr>
          </a:lstStyle>
          <a:p>
            <a:pPr>
              <a:defRPr/>
            </a:pPr>
            <a:fld id="{832E31A3-B675-4EA4-A423-7560196E723F}" type="datetime1">
              <a:rPr lang="en-US"/>
              <a:pPr>
                <a:defRPr/>
              </a:pPr>
              <a:t>8/1/2024</a:t>
            </a:fld>
            <a:endParaRPr lang="en-US" dirty="0"/>
          </a:p>
        </p:txBody>
      </p:sp>
    </p:spTree>
    <p:extLst>
      <p:ext uri="{BB962C8B-B14F-4D97-AF65-F5344CB8AC3E}">
        <p14:creationId xmlns:p14="http://schemas.microsoft.com/office/powerpoint/2010/main" val="10924678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defTabSz="931863" eaLnBrk="0" hangingPunct="0">
              <a:lnSpc>
                <a:spcPct val="100000"/>
              </a:lnSpc>
              <a:spcBef>
                <a:spcPct val="0"/>
              </a:spcBef>
              <a:defRPr sz="1200">
                <a:ea typeface="ヒラギノ角ゴ Pro W3" charset="-128"/>
              </a:defRPr>
            </a:lvl1pPr>
          </a:lstStyle>
          <a:p>
            <a:pPr>
              <a:defRPr/>
            </a:pPr>
            <a:r>
              <a:rPr lang="en-US" dirty="0"/>
              <a:t>Mortgage Bankers Association</a:t>
            </a:r>
          </a:p>
        </p:txBody>
      </p:sp>
      <p:sp>
        <p:nvSpPr>
          <p:cNvPr id="4099" name="Rectangle 3"/>
          <p:cNvSpPr>
            <a:spLocks noGrp="1" noChangeArrowheads="1"/>
          </p:cNvSpPr>
          <p:nvPr>
            <p:ph type="dt" idx="1"/>
          </p:nvPr>
        </p:nvSpPr>
        <p:spPr bwMode="auto">
          <a:xfrm>
            <a:off x="3971925"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lgn="r" defTabSz="931863" eaLnBrk="0" hangingPunct="0">
              <a:lnSpc>
                <a:spcPct val="100000"/>
              </a:lnSpc>
              <a:spcBef>
                <a:spcPct val="0"/>
              </a:spcBef>
              <a:defRPr sz="1200">
                <a:ea typeface="ヒラギノ角ゴ Pro W3" charset="-128"/>
              </a:defRPr>
            </a:lvl1pPr>
          </a:lstStyle>
          <a:p>
            <a:pPr>
              <a:defRPr/>
            </a:pPr>
            <a:fld id="{D3252732-BA8D-4C49-82B9-B69F6386B2C6}" type="datetime1">
              <a:rPr lang="en-US"/>
              <a:pPr>
                <a:defRPr/>
              </a:pPr>
              <a:t>8/1/2024</a:t>
            </a:fld>
            <a:endParaRPr lang="en-US" dirty="0"/>
          </a:p>
        </p:txBody>
      </p:sp>
      <p:sp>
        <p:nvSpPr>
          <p:cNvPr id="6148"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defTabSz="931863" eaLnBrk="0" hangingPunct="0">
              <a:lnSpc>
                <a:spcPct val="100000"/>
              </a:lnSpc>
              <a:spcBef>
                <a:spcPct val="0"/>
              </a:spcBef>
              <a:defRPr sz="1200">
                <a:ea typeface="ヒラギノ角ゴ Pro W3" charset="-128"/>
              </a:defRPr>
            </a:lvl1pPr>
          </a:lstStyle>
          <a:p>
            <a:pPr>
              <a:defRPr/>
            </a:pPr>
            <a:r>
              <a:rPr lang="en-US" dirty="0"/>
              <a:t>Mortgage Bankers Association</a:t>
            </a:r>
          </a:p>
        </p:txBody>
      </p:sp>
      <p:sp>
        <p:nvSpPr>
          <p:cNvPr id="410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lgn="r" defTabSz="931863" eaLnBrk="0" hangingPunct="0">
              <a:lnSpc>
                <a:spcPct val="100000"/>
              </a:lnSpc>
              <a:spcBef>
                <a:spcPct val="0"/>
              </a:spcBef>
              <a:defRPr sz="1200">
                <a:ea typeface="ヒラギノ角ゴ Pro W3" charset="-128"/>
              </a:defRPr>
            </a:lvl1pPr>
          </a:lstStyle>
          <a:p>
            <a:pPr>
              <a:defRPr/>
            </a:pPr>
            <a:fld id="{AA585474-E867-43A0-99B6-94434B837E2C}" type="slidenum">
              <a:rPr lang="en-US"/>
              <a:pPr>
                <a:defRPr/>
              </a:pPr>
              <a:t>‹#›</a:t>
            </a:fld>
            <a:endParaRPr lang="en-US" dirty="0"/>
          </a:p>
        </p:txBody>
      </p:sp>
    </p:spTree>
    <p:extLst>
      <p:ext uri="{BB962C8B-B14F-4D97-AF65-F5344CB8AC3E}">
        <p14:creationId xmlns:p14="http://schemas.microsoft.com/office/powerpoint/2010/main" val="1667583859"/>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Arial" charset="0"/>
        <a:ea typeface="ヒラギノ角ゴ Pro W3"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ヒラギノ角ゴ Pro W3"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ヒラギノ角ゴ Pro W3"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ヒラギノ角ゴ Pro W3"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ヒラギノ角ゴ Pro W3"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latin typeface="+mj-lt"/>
              </a:rPr>
              <a:t>Thanks Jan!</a:t>
            </a:r>
          </a:p>
          <a:p>
            <a:endParaRPr lang="en-US" sz="1800" dirty="0">
              <a:latin typeface="+mj-lt"/>
            </a:endParaRPr>
          </a:p>
          <a:p>
            <a:r>
              <a:rPr lang="en-US" sz="1800" dirty="0">
                <a:latin typeface="+mj-lt"/>
              </a:rPr>
              <a:t>As Jan mentioned earlier MISMO has 20 Communities of Practice and, currently, we have 12 Development Workgroup.  At any given time, on average, you’ll see us working on 30+ initiatives in various stages of our manufacturing process at a time.</a:t>
            </a:r>
          </a:p>
          <a:p>
            <a:endParaRPr lang="en-US" sz="1800" dirty="0">
              <a:latin typeface="+mj-lt"/>
            </a:endParaRPr>
          </a:p>
          <a:p>
            <a:r>
              <a:rPr lang="en-US" sz="1800" dirty="0">
                <a:latin typeface="+mj-lt"/>
              </a:rPr>
              <a:t>Our </a:t>
            </a:r>
            <a:r>
              <a:rPr lang="en-US" sz="1800" b="1" dirty="0">
                <a:latin typeface="+mj-lt"/>
              </a:rPr>
              <a:t>Communities of Practice </a:t>
            </a:r>
            <a:r>
              <a:rPr lang="en-US" sz="1800" dirty="0">
                <a:latin typeface="+mj-lt"/>
              </a:rPr>
              <a:t>represent </a:t>
            </a:r>
            <a:r>
              <a:rPr lang="en-US" sz="1800" b="0" i="0" u="none" strike="noStrike" baseline="0" dirty="0">
                <a:solidFill>
                  <a:srgbClr val="000000"/>
                </a:solidFill>
                <a:latin typeface="+mj-lt"/>
              </a:rPr>
              <a:t>the business or technology interests of an industry segment and are made up of subject matter experts for that particular segment of the industry.  The COPs form the working core of MISMO, they essentially never end, and cover all aspects of the industry value chain including origination, servicing, investing, related services, and other activities.</a:t>
            </a:r>
          </a:p>
          <a:p>
            <a:endParaRPr lang="en-US" sz="1800" b="0" i="0" u="none" strike="noStrike" baseline="0" dirty="0">
              <a:solidFill>
                <a:srgbClr val="000000"/>
              </a:solidFill>
              <a:latin typeface="+mj-lt"/>
            </a:endParaRPr>
          </a:p>
          <a:p>
            <a:r>
              <a:rPr lang="en-US" sz="1800" b="1" i="0" u="none" strike="noStrike" baseline="0" dirty="0">
                <a:solidFill>
                  <a:srgbClr val="000000"/>
                </a:solidFill>
                <a:latin typeface="+mj-lt"/>
              </a:rPr>
              <a:t>Development Workgroups </a:t>
            </a:r>
            <a:r>
              <a:rPr lang="en-US" sz="1800" b="0" i="0" u="none" strike="noStrike" baseline="0" dirty="0">
                <a:solidFill>
                  <a:srgbClr val="000000"/>
                </a:solidFill>
                <a:latin typeface="+mj-lt"/>
              </a:rPr>
              <a:t>on the other hand are created to produce a specific work product or set of products as specified by its Charter and will end once the work is complete.  Once their work is complete, the work product will be assigned to a “parent” COP for care and feeding.</a:t>
            </a:r>
            <a:endParaRPr lang="en-US" sz="1800" dirty="0">
              <a:latin typeface="+mj-lt"/>
            </a:endParaRPr>
          </a:p>
          <a:p>
            <a:endParaRPr lang="en-US" sz="1800" dirty="0">
              <a:latin typeface="+mj-lt"/>
            </a:endParaRPr>
          </a:p>
          <a:p>
            <a:r>
              <a:rPr lang="en-US" sz="1800" dirty="0">
                <a:latin typeface="+mj-lt"/>
              </a:rPr>
              <a:t>MISMO has both Residential and Commercial workgroups.  This slide represents the majority of MISMO’s workgroups under Residential. </a:t>
            </a:r>
          </a:p>
          <a:p>
            <a:endParaRPr lang="en-US" sz="1800" dirty="0">
              <a:latin typeface="+mj-lt"/>
            </a:endParaRPr>
          </a:p>
          <a:p>
            <a:r>
              <a:rPr lang="en-US" sz="1800" dirty="0">
                <a:latin typeface="+mj-lt"/>
              </a:rPr>
              <a:t>As you can see, starting at the top, there are 4 Approval Bodies that review and approve the work products (also as known as Standards and Collaterals) at various stages within the manufacturing process that MISMO workgroups produce.</a:t>
            </a:r>
          </a:p>
          <a:p>
            <a:endParaRPr lang="en-US" sz="1800" dirty="0">
              <a:latin typeface="+mj-lt"/>
            </a:endParaRPr>
          </a:p>
          <a:p>
            <a:pPr marL="0" indent="0" algn="l" fontAlgn="base">
              <a:buFont typeface="Arial" panose="020B0604020202020204" pitchFamily="34" charset="0"/>
              <a:buNone/>
            </a:pPr>
            <a:r>
              <a:rPr lang="en-US" sz="1800" b="0" dirty="0">
                <a:latin typeface="+mj-lt"/>
              </a:rPr>
              <a:t>The</a:t>
            </a:r>
            <a:r>
              <a:rPr lang="en-US" sz="1800" b="1" dirty="0">
                <a:latin typeface="+mj-lt"/>
              </a:rPr>
              <a:t> Business </a:t>
            </a:r>
            <a:r>
              <a:rPr lang="en-US" sz="1800" b="1" i="0" dirty="0">
                <a:solidFill>
                  <a:srgbClr val="495B65"/>
                </a:solidFill>
                <a:effectLst/>
                <a:latin typeface="+mj-lt"/>
              </a:rPr>
              <a:t>Executive Team </a:t>
            </a:r>
            <a:r>
              <a:rPr lang="en-US" sz="1800" b="0" i="0" dirty="0">
                <a:solidFill>
                  <a:srgbClr val="495B65"/>
                </a:solidFill>
                <a:effectLst/>
                <a:latin typeface="+mj-lt"/>
              </a:rPr>
              <a:t>(also known as BET) is responsible for reviewing and approving work requests proposing new projects, development of new products, or modifications to existing MISMO work products.  The 7 voting members of the BET are representative of impacted areas of across the organization including chairs of the Residential Standards Governance Committee, Commercial Standards Governance Committee, Council of Chairs, and New Product Incubator.</a:t>
            </a:r>
          </a:p>
          <a:p>
            <a:pPr marL="171450" indent="-171450" algn="l" fontAlgn="base">
              <a:buFont typeface="Arial" panose="020B0604020202020204" pitchFamily="34" charset="0"/>
              <a:buChar char="•"/>
            </a:pPr>
            <a:endParaRPr lang="en-US" sz="1800" b="0" i="0" dirty="0">
              <a:solidFill>
                <a:srgbClr val="495B65"/>
              </a:solidFill>
              <a:effectLst/>
              <a:latin typeface="+mj-lt"/>
            </a:endParaRPr>
          </a:p>
          <a:p>
            <a:pPr marL="0" indent="0" algn="l" fontAlgn="base">
              <a:buFont typeface="Arial" panose="020B0604020202020204" pitchFamily="34" charset="0"/>
              <a:buNone/>
            </a:pPr>
            <a:r>
              <a:rPr lang="en-US" sz="1800" b="1" i="0" dirty="0">
                <a:solidFill>
                  <a:srgbClr val="495B65"/>
                </a:solidFill>
                <a:effectLst/>
                <a:latin typeface="+mj-lt"/>
              </a:rPr>
              <a:t>Information Management </a:t>
            </a:r>
            <a:r>
              <a:rPr lang="en-US" sz="1800" b="0" i="0" dirty="0">
                <a:solidFill>
                  <a:srgbClr val="495B65"/>
                </a:solidFill>
                <a:effectLst/>
                <a:latin typeface="+mj-lt"/>
              </a:rPr>
              <a:t>(also known as IM) ensures that consistent business definitions and business information are used across all MISMO products and </a:t>
            </a:r>
            <a:r>
              <a:rPr lang="en-US" sz="1800" b="0" i="0" u="none" strike="noStrike" baseline="0" dirty="0">
                <a:solidFill>
                  <a:srgbClr val="000000"/>
                </a:solidFill>
                <a:latin typeface="+mj-lt"/>
              </a:rPr>
              <a:t>is responsible for ensuring that those products follow all published MISMO Engineering Guidelines (also known as MEGs) and other established product development guidelines. </a:t>
            </a:r>
            <a:endParaRPr lang="en-US" sz="1800" b="0" i="0" dirty="0">
              <a:solidFill>
                <a:srgbClr val="495B65"/>
              </a:solidFill>
              <a:effectLst/>
              <a:latin typeface="+mj-lt"/>
            </a:endParaRPr>
          </a:p>
          <a:p>
            <a:pPr marL="0" indent="0">
              <a:buFont typeface="Arial" panose="020B0604020202020204" pitchFamily="34" charset="0"/>
              <a:buNone/>
            </a:pPr>
            <a:endParaRPr lang="en-US" sz="1800" b="0" i="0" u="none" strike="noStrike" baseline="0" dirty="0">
              <a:solidFill>
                <a:schemeClr val="tx1"/>
              </a:solidFill>
              <a:latin typeface="+mj-lt"/>
            </a:endParaRPr>
          </a:p>
          <a:p>
            <a:pPr marL="0" indent="0">
              <a:buFont typeface="Arial" panose="020B0604020202020204" pitchFamily="34" charset="0"/>
              <a:buNone/>
            </a:pPr>
            <a:r>
              <a:rPr lang="en-US" sz="1800" b="0" i="0" u="none" strike="noStrike" baseline="0" dirty="0">
                <a:solidFill>
                  <a:srgbClr val="000000"/>
                </a:solidFill>
                <a:latin typeface="+mj-lt"/>
              </a:rPr>
              <a:t>The </a:t>
            </a:r>
            <a:r>
              <a:rPr lang="en-US" sz="1800" b="1" i="0" u="none" strike="noStrike" baseline="0" dirty="0">
                <a:solidFill>
                  <a:srgbClr val="000000"/>
                </a:solidFill>
                <a:latin typeface="+mj-lt"/>
              </a:rPr>
              <a:t>Architecture Workgroup </a:t>
            </a:r>
            <a:r>
              <a:rPr lang="en-US" sz="1800" b="0" i="0" u="none" strike="noStrike" baseline="0" dirty="0">
                <a:solidFill>
                  <a:srgbClr val="000000"/>
                </a:solidFill>
                <a:latin typeface="+mj-lt"/>
              </a:rPr>
              <a:t>(also known as AWG) manages MISMO engineering disciplines providing overall technical direction and support for all MISMO Products. They are also responsible for ensuring that MISMO Products follow all published MEGs and other established product development guidelines. </a:t>
            </a:r>
          </a:p>
          <a:p>
            <a:pPr marL="0" indent="0">
              <a:buFont typeface="Arial" panose="020B0604020202020204" pitchFamily="34" charset="0"/>
              <a:buNone/>
            </a:pPr>
            <a:endParaRPr lang="en-US" sz="1800" b="0" i="0" u="none" strike="noStrike" baseline="0" dirty="0">
              <a:solidFill>
                <a:srgbClr val="000000"/>
              </a:solidFill>
              <a:latin typeface="+mj-lt"/>
            </a:endParaRPr>
          </a:p>
          <a:p>
            <a:pPr algn="l" fontAlgn="base"/>
            <a:r>
              <a:rPr lang="en-US" sz="1800" b="0" i="0" dirty="0">
                <a:solidFill>
                  <a:srgbClr val="495B65"/>
                </a:solidFill>
                <a:effectLst/>
                <a:latin typeface="+mj-lt"/>
              </a:rPr>
              <a:t>Res Gov (officially known as the </a:t>
            </a:r>
            <a:r>
              <a:rPr lang="en-US" sz="1800" b="1" i="0" dirty="0">
                <a:solidFill>
                  <a:srgbClr val="495B65"/>
                </a:solidFill>
                <a:effectLst/>
                <a:latin typeface="+mj-lt"/>
              </a:rPr>
              <a:t>Residential Standards Governance Committee</a:t>
            </a:r>
            <a:r>
              <a:rPr lang="en-US" sz="1800" b="0" i="0" dirty="0">
                <a:solidFill>
                  <a:srgbClr val="495B65"/>
                </a:solidFill>
                <a:effectLst/>
                <a:latin typeface="+mj-lt"/>
              </a:rPr>
              <a:t>), comprised of 18 representatives elected from MISMO member companies, is responsible for determining which workgroups to establish, approve work products to go to Comment and approve work products to be published once complete.</a:t>
            </a:r>
            <a:endParaRPr lang="en-US" sz="1800" b="0" i="0" u="none" strike="noStrike" baseline="0" dirty="0">
              <a:solidFill>
                <a:srgbClr val="000000"/>
              </a:solidFill>
              <a:latin typeface="+mj-lt"/>
            </a:endParaRPr>
          </a:p>
          <a:p>
            <a:endParaRPr lang="en-US" sz="1800" dirty="0">
              <a:latin typeface="+mj-lt"/>
            </a:endParaRPr>
          </a:p>
          <a:p>
            <a:r>
              <a:rPr lang="en-US" sz="1800" dirty="0">
                <a:latin typeface="+mj-lt"/>
              </a:rPr>
              <a:t>Next, the workgroups are split into 5 Business Domain (Originate Loans, Close &amp; Fund Loans, Third Party Services, Sell Loans, and Service Loans) aligned with the MISMO Life of Loan and are split into 3 main segments: </a:t>
            </a:r>
            <a:r>
              <a:rPr lang="en-US" sz="1800" b="1" dirty="0">
                <a:latin typeface="+mj-lt"/>
              </a:rPr>
              <a:t>Originations</a:t>
            </a:r>
            <a:r>
              <a:rPr lang="en-US" sz="1800" dirty="0">
                <a:latin typeface="+mj-lt"/>
              </a:rPr>
              <a:t>, </a:t>
            </a:r>
            <a:r>
              <a:rPr lang="en-US" sz="1800" b="1" dirty="0">
                <a:latin typeface="+mj-lt"/>
              </a:rPr>
              <a:t>Supporting Services</a:t>
            </a:r>
            <a:r>
              <a:rPr lang="en-US" sz="1800" dirty="0">
                <a:latin typeface="+mj-lt"/>
              </a:rPr>
              <a:t>, and </a:t>
            </a:r>
            <a:r>
              <a:rPr lang="en-US" sz="1800" b="1" dirty="0">
                <a:latin typeface="+mj-lt"/>
              </a:rPr>
              <a:t>Servicing</a:t>
            </a:r>
            <a:r>
              <a:rPr lang="en-US" sz="1800" dirty="0">
                <a:latin typeface="+mj-lt"/>
              </a:rPr>
              <a:t>.</a:t>
            </a:r>
          </a:p>
          <a:p>
            <a:endParaRPr lang="en-US" sz="1800" dirty="0">
              <a:latin typeface="+mj-lt"/>
            </a:endParaRPr>
          </a:p>
          <a:p>
            <a:r>
              <a:rPr lang="en-US" sz="1800" dirty="0">
                <a:latin typeface="+mj-lt"/>
              </a:rPr>
              <a:t>Under each Business Domain, you’ll see the respective Community or Communities of Practice and then a list of Development Workgroups who’s work products will eventually become the responsibility of its parent COP.  As an example, under the Originate Loans Business Domain, you’ll see the Origination COP as a “parent” COP.  Under that you’ll see a list of different development workgroups like Regulatory Compliance and Reverse Mortgage who’s work products, once complete, will roll up into the Origination COP for “care and feeding”.</a:t>
            </a:r>
          </a:p>
          <a:p>
            <a:endParaRPr lang="en-US" sz="1800" dirty="0">
              <a:latin typeface="+mj-lt"/>
            </a:endParaRPr>
          </a:p>
          <a:p>
            <a:r>
              <a:rPr lang="en-US" sz="1800" dirty="0">
                <a:latin typeface="+mj-lt"/>
              </a:rPr>
              <a:t>In addition to 5 Business Domains, there are 4 Communities of Practice considered Data Enablement Domains and a handful of COPs and DWGs that fall under the Technology Enablement Domain.</a:t>
            </a:r>
          </a:p>
          <a:p>
            <a:endParaRPr lang="en-US" sz="1800" dirty="0">
              <a:latin typeface="+mj-lt"/>
            </a:endParaRPr>
          </a:p>
          <a:p>
            <a:r>
              <a:rPr lang="en-US" sz="1800" dirty="0">
                <a:latin typeface="+mj-lt"/>
              </a:rPr>
              <a:t>Next Slide please.</a:t>
            </a:r>
          </a:p>
          <a:p>
            <a:endParaRPr lang="en-US" sz="1600" dirty="0"/>
          </a:p>
        </p:txBody>
      </p:sp>
      <p:sp>
        <p:nvSpPr>
          <p:cNvPr id="4" name="Header Placeholder 3"/>
          <p:cNvSpPr>
            <a:spLocks noGrp="1"/>
          </p:cNvSpPr>
          <p:nvPr>
            <p:ph type="hdr" sz="quarter"/>
          </p:nvPr>
        </p:nvSpPr>
        <p:spPr/>
        <p:txBody>
          <a:bodyPr/>
          <a:lstStyle/>
          <a:p>
            <a:pPr>
              <a:defRPr/>
            </a:pPr>
            <a:r>
              <a:rPr lang="en-US"/>
              <a:t>Mortgage Bankers Association</a:t>
            </a:r>
            <a:endParaRPr lang="en-US" dirty="0"/>
          </a:p>
        </p:txBody>
      </p:sp>
      <p:sp>
        <p:nvSpPr>
          <p:cNvPr id="5" name="Date Placeholder 4"/>
          <p:cNvSpPr>
            <a:spLocks noGrp="1"/>
          </p:cNvSpPr>
          <p:nvPr>
            <p:ph type="dt" idx="1"/>
          </p:nvPr>
        </p:nvSpPr>
        <p:spPr/>
        <p:txBody>
          <a:bodyPr/>
          <a:lstStyle/>
          <a:p>
            <a:pPr>
              <a:defRPr/>
            </a:pPr>
            <a:fld id="{D3252732-BA8D-4C49-82B9-B69F6386B2C6}" type="datetime1">
              <a:rPr lang="en-US" smtClean="0"/>
              <a:pPr>
                <a:defRPr/>
              </a:pPr>
              <a:t>8/1/2024</a:t>
            </a:fld>
            <a:endParaRPr lang="en-US" dirty="0"/>
          </a:p>
        </p:txBody>
      </p:sp>
      <p:sp>
        <p:nvSpPr>
          <p:cNvPr id="6" name="Footer Placeholder 5"/>
          <p:cNvSpPr>
            <a:spLocks noGrp="1"/>
          </p:cNvSpPr>
          <p:nvPr>
            <p:ph type="ftr" sz="quarter" idx="4"/>
          </p:nvPr>
        </p:nvSpPr>
        <p:spPr/>
        <p:txBody>
          <a:bodyPr/>
          <a:lstStyle/>
          <a:p>
            <a:pPr>
              <a:defRPr/>
            </a:pPr>
            <a:r>
              <a:rPr lang="en-US"/>
              <a:t>Mortgage Bankers Association</a:t>
            </a:r>
            <a:endParaRPr lang="en-US" dirty="0"/>
          </a:p>
        </p:txBody>
      </p:sp>
      <p:sp>
        <p:nvSpPr>
          <p:cNvPr id="7" name="Slide Number Placeholder 6"/>
          <p:cNvSpPr>
            <a:spLocks noGrp="1"/>
          </p:cNvSpPr>
          <p:nvPr>
            <p:ph type="sldNum" sz="quarter" idx="5"/>
          </p:nvPr>
        </p:nvSpPr>
        <p:spPr/>
        <p:txBody>
          <a:bodyPr/>
          <a:lstStyle/>
          <a:p>
            <a:pPr>
              <a:defRPr/>
            </a:pPr>
            <a:fld id="{AA585474-E867-43A0-99B6-94434B837E2C}" type="slidenum">
              <a:rPr lang="en-US" smtClean="0"/>
              <a:pPr>
                <a:defRPr/>
              </a:pPr>
              <a:t>1</a:t>
            </a:fld>
            <a:endParaRPr lang="en-US" dirty="0"/>
          </a:p>
        </p:txBody>
      </p:sp>
    </p:spTree>
    <p:extLst>
      <p:ext uri="{BB962C8B-B14F-4D97-AF65-F5344CB8AC3E}">
        <p14:creationId xmlns:p14="http://schemas.microsoft.com/office/powerpoint/2010/main" val="9898618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7" name="Rectangle 2"/>
          <p:cNvSpPr txBox="1">
            <a:spLocks noChangeArrowheads="1"/>
          </p:cNvSpPr>
          <p:nvPr/>
        </p:nvSpPr>
        <p:spPr>
          <a:xfrm>
            <a:off x="723900" y="2155484"/>
            <a:ext cx="7772400" cy="402431"/>
          </a:xfrm>
          <a:prstGeom prst="rect">
            <a:avLst/>
          </a:prstGeom>
        </p:spPr>
        <p:txBody>
          <a:bodyPr vert="horz" lIns="0" tIns="0" rIns="0" bIns="0" rtlCol="0" anchor="t" anchorCtr="0">
            <a:normAutofit/>
          </a:bodyPr>
          <a:lstStyle>
            <a:lvl1pPr algn="ctr" defTabSz="457200" rtl="0" eaLnBrk="1" latinLnBrk="0" hangingPunct="1">
              <a:spcBef>
                <a:spcPct val="0"/>
              </a:spcBef>
              <a:buNone/>
              <a:defRPr sz="2800" b="0" kern="1200" baseline="0">
                <a:solidFill>
                  <a:srgbClr val="000000"/>
                </a:solidFill>
                <a:latin typeface="Gotham Medium"/>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sz="2100" dirty="0"/>
          </a:p>
        </p:txBody>
      </p:sp>
      <p:sp>
        <p:nvSpPr>
          <p:cNvPr id="9" name="Title 8"/>
          <p:cNvSpPr>
            <a:spLocks noGrp="1"/>
          </p:cNvSpPr>
          <p:nvPr>
            <p:ph type="title"/>
          </p:nvPr>
        </p:nvSpPr>
        <p:spPr>
          <a:xfrm>
            <a:off x="457200" y="1735218"/>
            <a:ext cx="8229600" cy="567095"/>
          </a:xfrm>
        </p:spPr>
        <p:txBody>
          <a:bodyPr anchor="ctr" anchorCtr="0">
            <a:normAutofit/>
          </a:bodyPr>
          <a:lstStyle>
            <a:lvl1pPr algn="ctr">
              <a:defRPr sz="2400"/>
            </a:lvl1pPr>
          </a:lstStyle>
          <a:p>
            <a:r>
              <a:rPr lang="en-US" dirty="0"/>
              <a:t>Click to edit Master title style</a:t>
            </a:r>
          </a:p>
        </p:txBody>
      </p:sp>
      <p:sp>
        <p:nvSpPr>
          <p:cNvPr id="11" name="Text Placeholder 10"/>
          <p:cNvSpPr>
            <a:spLocks noGrp="1"/>
          </p:cNvSpPr>
          <p:nvPr>
            <p:ph type="body" sz="quarter" idx="10" hasCustomPrompt="1"/>
          </p:nvPr>
        </p:nvSpPr>
        <p:spPr>
          <a:xfrm>
            <a:off x="457200" y="2190751"/>
            <a:ext cx="8229600" cy="482460"/>
          </a:xfrm>
        </p:spPr>
        <p:txBody>
          <a:bodyPr anchor="ctr" anchorCtr="0">
            <a:normAutofit/>
          </a:bodyPr>
          <a:lstStyle>
            <a:lvl1pPr marL="0" indent="0" algn="ctr">
              <a:buNone/>
              <a:defRPr sz="1800">
                <a:solidFill>
                  <a:schemeClr val="tx1">
                    <a:lumMod val="50000"/>
                    <a:lumOff val="50000"/>
                  </a:schemeClr>
                </a:solidFill>
              </a:defRPr>
            </a:lvl1pPr>
          </a:lstStyle>
          <a:p>
            <a:pPr lvl="0"/>
            <a:r>
              <a:rPr lang="en-US" dirty="0"/>
              <a:t>Click to add subtitle</a:t>
            </a:r>
          </a:p>
        </p:txBody>
      </p:sp>
    </p:spTree>
    <p:extLst>
      <p:ext uri="{BB962C8B-B14F-4D97-AF65-F5344CB8AC3E}">
        <p14:creationId xmlns:p14="http://schemas.microsoft.com/office/powerpoint/2010/main" val="2008506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8639" y="170137"/>
            <a:ext cx="8229600" cy="567095"/>
          </a:xfrm>
        </p:spPr>
        <p:txBody>
          <a:bodyPr/>
          <a:lstStyle>
            <a:lvl1pPr>
              <a:defRPr>
                <a:latin typeface="Calibri" panose="020F0502020204030204" pitchFamily="34" charset="0"/>
                <a:cs typeface="Calibri" panose="020F050202020403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p:cNvSpPr>
            <a:spLocks noGrp="1"/>
          </p:cNvSpPr>
          <p:nvPr>
            <p:ph type="body" sz="quarter" idx="10" hasCustomPrompt="1"/>
          </p:nvPr>
        </p:nvSpPr>
        <p:spPr>
          <a:xfrm>
            <a:off x="1765445" y="4286253"/>
            <a:ext cx="6921357" cy="298847"/>
          </a:xfrm>
        </p:spPr>
        <p:txBody>
          <a:bodyPr>
            <a:noAutofit/>
          </a:bodyPr>
          <a:lstStyle>
            <a:lvl1pPr algn="r">
              <a:defRPr sz="750">
                <a:solidFill>
                  <a:schemeClr val="tx1"/>
                </a:solidFill>
              </a:defRPr>
            </a:lvl1pPr>
            <a:lvl2pPr>
              <a:defRPr sz="750">
                <a:solidFill>
                  <a:schemeClr val="bg1"/>
                </a:solidFill>
              </a:defRPr>
            </a:lvl2pPr>
            <a:lvl3pPr>
              <a:defRPr sz="750">
                <a:solidFill>
                  <a:schemeClr val="bg1"/>
                </a:solidFill>
              </a:defRPr>
            </a:lvl3pPr>
            <a:lvl4pPr>
              <a:defRPr sz="750">
                <a:solidFill>
                  <a:schemeClr val="bg1"/>
                </a:solidFill>
              </a:defRPr>
            </a:lvl4pPr>
            <a:lvl5pPr>
              <a:defRPr sz="750">
                <a:solidFill>
                  <a:schemeClr val="bg1"/>
                </a:solidFill>
              </a:defRPr>
            </a:lvl5pPr>
          </a:lstStyle>
          <a:p>
            <a:pPr lvl="0"/>
            <a:r>
              <a:rPr lang="en-US" dirty="0"/>
              <a:t>Click to add footer notes</a:t>
            </a:r>
          </a:p>
        </p:txBody>
      </p:sp>
    </p:spTree>
    <p:extLst>
      <p:ext uri="{BB962C8B-B14F-4D97-AF65-F5344CB8AC3E}">
        <p14:creationId xmlns:p14="http://schemas.microsoft.com/office/powerpoint/2010/main" val="28080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Blank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Text Placeholder 5"/>
          <p:cNvSpPr>
            <a:spLocks noGrp="1"/>
          </p:cNvSpPr>
          <p:nvPr>
            <p:ph type="body" sz="quarter" idx="10" hasCustomPrompt="1"/>
          </p:nvPr>
        </p:nvSpPr>
        <p:spPr>
          <a:xfrm>
            <a:off x="1765445" y="4286253"/>
            <a:ext cx="6921357" cy="298847"/>
          </a:xfrm>
        </p:spPr>
        <p:txBody>
          <a:bodyPr>
            <a:noAutofit/>
          </a:bodyPr>
          <a:lstStyle>
            <a:lvl1pPr algn="r">
              <a:defRPr sz="750">
                <a:solidFill>
                  <a:schemeClr val="tx1"/>
                </a:solidFill>
              </a:defRPr>
            </a:lvl1pPr>
            <a:lvl2pPr>
              <a:defRPr sz="750">
                <a:solidFill>
                  <a:schemeClr val="bg1"/>
                </a:solidFill>
              </a:defRPr>
            </a:lvl2pPr>
            <a:lvl3pPr>
              <a:defRPr sz="750">
                <a:solidFill>
                  <a:schemeClr val="bg1"/>
                </a:solidFill>
              </a:defRPr>
            </a:lvl3pPr>
            <a:lvl4pPr>
              <a:defRPr sz="750">
                <a:solidFill>
                  <a:schemeClr val="bg1"/>
                </a:solidFill>
              </a:defRPr>
            </a:lvl4pPr>
            <a:lvl5pPr>
              <a:defRPr sz="750">
                <a:solidFill>
                  <a:schemeClr val="bg1"/>
                </a:solidFill>
              </a:defRPr>
            </a:lvl5pPr>
          </a:lstStyle>
          <a:p>
            <a:pPr lvl="0"/>
            <a:r>
              <a:rPr lang="en-US" dirty="0"/>
              <a:t>Click to add footer notes</a:t>
            </a:r>
          </a:p>
        </p:txBody>
      </p:sp>
    </p:spTree>
    <p:extLst>
      <p:ext uri="{BB962C8B-B14F-4D97-AF65-F5344CB8AC3E}">
        <p14:creationId xmlns:p14="http://schemas.microsoft.com/office/powerpoint/2010/main" val="4576782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63268"/>
            <a:ext cx="8229600" cy="567095"/>
          </a:xfrm>
          <a:prstGeom prst="rect">
            <a:avLst/>
          </a:prstGeom>
        </p:spPr>
        <p:txBody>
          <a:bodyPr vert="horz" lIns="91440" tIns="45720" rIns="91440" bIns="45720" rtlCol="0" anchor="t" anchorCtr="0">
            <a:normAutofit/>
          </a:bodyPr>
          <a:lstStyle/>
          <a:p>
            <a:r>
              <a:rPr lang="en-US" dirty="0"/>
              <a:t>Click to edit Master title style</a:t>
            </a:r>
          </a:p>
        </p:txBody>
      </p:sp>
      <p:sp>
        <p:nvSpPr>
          <p:cNvPr id="3" name="Text Placeholder 2"/>
          <p:cNvSpPr>
            <a:spLocks noGrp="1"/>
          </p:cNvSpPr>
          <p:nvPr>
            <p:ph type="body" idx="1"/>
          </p:nvPr>
        </p:nvSpPr>
        <p:spPr>
          <a:xfrm>
            <a:off x="457200" y="794383"/>
            <a:ext cx="8229600" cy="343471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973185447"/>
      </p:ext>
    </p:extLst>
  </p:cSld>
  <p:clrMap bg1="lt1" tx1="dk1" bg2="lt2" tx2="dk2" accent1="accent1" accent2="accent2" accent3="accent3" accent4="accent4" accent5="accent5" accent6="accent6" hlink="hlink" folHlink="folHlink"/>
  <p:sldLayoutIdLst>
    <p:sldLayoutId id="2147483993" r:id="rId1"/>
    <p:sldLayoutId id="2147483994" r:id="rId2"/>
    <p:sldLayoutId id="2147483995" r:id="rId3"/>
  </p:sldLayoutIdLst>
  <p:txStyles>
    <p:titleStyle>
      <a:lvl1pPr algn="l" defTabSz="342892" rtl="0" eaLnBrk="1" latinLnBrk="0" hangingPunct="1">
        <a:spcBef>
          <a:spcPct val="0"/>
        </a:spcBef>
        <a:buNone/>
        <a:defRPr sz="1800" b="1" kern="1200" baseline="0">
          <a:solidFill>
            <a:srgbClr val="004382"/>
          </a:solidFill>
          <a:latin typeface="Arial" panose="020B0604020202020204" pitchFamily="34" charset="0"/>
          <a:ea typeface="+mj-ea"/>
          <a:cs typeface="Arial" panose="020B0604020202020204" pitchFamily="34" charset="0"/>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0" indent="0" algn="l" defTabSz="342892" rtl="0" eaLnBrk="1" latinLnBrk="0" hangingPunct="1">
        <a:spcBef>
          <a:spcPct val="20000"/>
        </a:spcBef>
        <a:buFont typeface="Arial"/>
        <a:buNone/>
        <a:defRPr sz="1350" kern="1200">
          <a:solidFill>
            <a:schemeClr val="tx1"/>
          </a:solidFill>
          <a:latin typeface="Arial" panose="020B0604020202020204" pitchFamily="34" charset="0"/>
          <a:ea typeface="+mn-ea"/>
          <a:cs typeface="Arial" panose="020B0604020202020204" pitchFamily="34" charset="0"/>
        </a:defRPr>
      </a:lvl1pPr>
      <a:lvl2pPr marL="342892" indent="-137156" algn="l" defTabSz="342892" rtl="0" eaLnBrk="1" latinLnBrk="0" hangingPunct="1">
        <a:spcBef>
          <a:spcPts val="375"/>
        </a:spcBef>
        <a:buFont typeface="Arial"/>
        <a:buChar char="•"/>
        <a:defRPr sz="1350" kern="1200">
          <a:solidFill>
            <a:schemeClr val="tx1"/>
          </a:solidFill>
          <a:latin typeface="Arial" panose="020B0604020202020204" pitchFamily="34" charset="0"/>
          <a:ea typeface="+mn-ea"/>
          <a:cs typeface="Arial" panose="020B0604020202020204" pitchFamily="34" charset="0"/>
        </a:defRPr>
      </a:lvl2pPr>
      <a:lvl3pPr marL="514337" indent="-137156" algn="l" defTabSz="342892" rtl="0" eaLnBrk="1" latinLnBrk="0" hangingPunct="1">
        <a:spcBef>
          <a:spcPts val="375"/>
        </a:spcBef>
        <a:buFont typeface="Arial"/>
        <a:buChar char="•"/>
        <a:defRPr sz="1350" kern="1200">
          <a:solidFill>
            <a:schemeClr val="tx1"/>
          </a:solidFill>
          <a:latin typeface="Arial" panose="020B0604020202020204" pitchFamily="34" charset="0"/>
          <a:ea typeface="+mn-ea"/>
          <a:cs typeface="Arial" panose="020B0604020202020204" pitchFamily="34" charset="0"/>
        </a:defRPr>
      </a:lvl3pPr>
      <a:lvl4pPr marL="706356" indent="-137156" algn="l" defTabSz="342892" rtl="0" eaLnBrk="1" latinLnBrk="0" hangingPunct="1">
        <a:spcBef>
          <a:spcPts val="375"/>
        </a:spcBef>
        <a:buFont typeface="Arial"/>
        <a:buChar char="–"/>
        <a:defRPr sz="1200" kern="1200">
          <a:solidFill>
            <a:schemeClr val="tx1"/>
          </a:solidFill>
          <a:latin typeface="Arial" panose="020B0604020202020204" pitchFamily="34" charset="0"/>
          <a:ea typeface="+mn-ea"/>
          <a:cs typeface="Arial" panose="020B0604020202020204" pitchFamily="34" charset="0"/>
        </a:defRPr>
      </a:lvl4pPr>
      <a:lvl5pPr marL="857228" indent="-137156" algn="l" defTabSz="342892" rtl="0" eaLnBrk="1" latinLnBrk="0" hangingPunct="1">
        <a:spcBef>
          <a:spcPts val="375"/>
        </a:spcBef>
        <a:buFont typeface="Arial"/>
        <a:buChar char="•"/>
        <a:defRPr sz="1200" kern="1200">
          <a:solidFill>
            <a:schemeClr val="tx1"/>
          </a:solidFill>
          <a:latin typeface="Arial" panose="020B0604020202020204" pitchFamily="34" charset="0"/>
          <a:ea typeface="+mn-ea"/>
          <a:cs typeface="Arial" panose="020B0604020202020204" pitchFamily="34" charset="0"/>
        </a:defRPr>
      </a:lvl5pPr>
      <a:lvl6pPr marL="1885903" indent="-171446" algn="l" defTabSz="342892" rtl="0" eaLnBrk="1" latinLnBrk="0" hangingPunct="1">
        <a:spcBef>
          <a:spcPct val="20000"/>
        </a:spcBef>
        <a:buFont typeface="Arial"/>
        <a:buChar char="•"/>
        <a:defRPr sz="1500" kern="1200">
          <a:solidFill>
            <a:schemeClr val="tx1"/>
          </a:solidFill>
          <a:latin typeface="+mn-lt"/>
          <a:ea typeface="+mn-ea"/>
          <a:cs typeface="+mn-cs"/>
        </a:defRPr>
      </a:lvl6pPr>
      <a:lvl7pPr marL="2228795" indent="-171446" algn="l" defTabSz="342892" rtl="0" eaLnBrk="1" latinLnBrk="0" hangingPunct="1">
        <a:spcBef>
          <a:spcPct val="20000"/>
        </a:spcBef>
        <a:buFont typeface="Arial"/>
        <a:buChar char="•"/>
        <a:defRPr sz="1500" kern="1200">
          <a:solidFill>
            <a:schemeClr val="tx1"/>
          </a:solidFill>
          <a:latin typeface="+mn-lt"/>
          <a:ea typeface="+mn-ea"/>
          <a:cs typeface="+mn-cs"/>
        </a:defRPr>
      </a:lvl7pPr>
      <a:lvl8pPr marL="2571686" indent="-171446" algn="l" defTabSz="342892" rtl="0" eaLnBrk="1" latinLnBrk="0" hangingPunct="1">
        <a:spcBef>
          <a:spcPct val="20000"/>
        </a:spcBef>
        <a:buFont typeface="Arial"/>
        <a:buChar char="•"/>
        <a:defRPr sz="1500" kern="1200">
          <a:solidFill>
            <a:schemeClr val="tx1"/>
          </a:solidFill>
          <a:latin typeface="+mn-lt"/>
          <a:ea typeface="+mn-ea"/>
          <a:cs typeface="+mn-cs"/>
        </a:defRPr>
      </a:lvl8pPr>
      <a:lvl9pPr marL="2914577" indent="-171446" algn="l" defTabSz="342892"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892" rtl="0" eaLnBrk="1" latinLnBrk="0" hangingPunct="1">
        <a:defRPr sz="1350" kern="1200">
          <a:solidFill>
            <a:schemeClr val="tx1"/>
          </a:solidFill>
          <a:latin typeface="+mn-lt"/>
          <a:ea typeface="+mn-ea"/>
          <a:cs typeface="+mn-cs"/>
        </a:defRPr>
      </a:lvl1pPr>
      <a:lvl2pPr marL="342892" algn="l" defTabSz="342892" rtl="0" eaLnBrk="1" latinLnBrk="0" hangingPunct="1">
        <a:defRPr sz="1350" kern="1200">
          <a:solidFill>
            <a:schemeClr val="tx1"/>
          </a:solidFill>
          <a:latin typeface="+mn-lt"/>
          <a:ea typeface="+mn-ea"/>
          <a:cs typeface="+mn-cs"/>
        </a:defRPr>
      </a:lvl2pPr>
      <a:lvl3pPr marL="685783" algn="l" defTabSz="342892" rtl="0" eaLnBrk="1" latinLnBrk="0" hangingPunct="1">
        <a:defRPr sz="1350" kern="1200">
          <a:solidFill>
            <a:schemeClr val="tx1"/>
          </a:solidFill>
          <a:latin typeface="+mn-lt"/>
          <a:ea typeface="+mn-ea"/>
          <a:cs typeface="+mn-cs"/>
        </a:defRPr>
      </a:lvl3pPr>
      <a:lvl4pPr marL="1028675" algn="l" defTabSz="342892" rtl="0" eaLnBrk="1" latinLnBrk="0" hangingPunct="1">
        <a:defRPr sz="1350" kern="1200">
          <a:solidFill>
            <a:schemeClr val="tx1"/>
          </a:solidFill>
          <a:latin typeface="+mn-lt"/>
          <a:ea typeface="+mn-ea"/>
          <a:cs typeface="+mn-cs"/>
        </a:defRPr>
      </a:lvl4pPr>
      <a:lvl5pPr marL="1371566" algn="l" defTabSz="342892" rtl="0" eaLnBrk="1" latinLnBrk="0" hangingPunct="1">
        <a:defRPr sz="1350" kern="1200">
          <a:solidFill>
            <a:schemeClr val="tx1"/>
          </a:solidFill>
          <a:latin typeface="+mn-lt"/>
          <a:ea typeface="+mn-ea"/>
          <a:cs typeface="+mn-cs"/>
        </a:defRPr>
      </a:lvl5pPr>
      <a:lvl6pPr marL="1714457" algn="l" defTabSz="342892" rtl="0" eaLnBrk="1" latinLnBrk="0" hangingPunct="1">
        <a:defRPr sz="1350" kern="1200">
          <a:solidFill>
            <a:schemeClr val="tx1"/>
          </a:solidFill>
          <a:latin typeface="+mn-lt"/>
          <a:ea typeface="+mn-ea"/>
          <a:cs typeface="+mn-cs"/>
        </a:defRPr>
      </a:lvl6pPr>
      <a:lvl7pPr marL="2057348" algn="l" defTabSz="342892" rtl="0" eaLnBrk="1" latinLnBrk="0" hangingPunct="1">
        <a:defRPr sz="1350" kern="1200">
          <a:solidFill>
            <a:schemeClr val="tx1"/>
          </a:solidFill>
          <a:latin typeface="+mn-lt"/>
          <a:ea typeface="+mn-ea"/>
          <a:cs typeface="+mn-cs"/>
        </a:defRPr>
      </a:lvl7pPr>
      <a:lvl8pPr marL="2400240" algn="l" defTabSz="342892" rtl="0" eaLnBrk="1" latinLnBrk="0" hangingPunct="1">
        <a:defRPr sz="1350" kern="1200">
          <a:solidFill>
            <a:schemeClr val="tx1"/>
          </a:solidFill>
          <a:latin typeface="+mn-lt"/>
          <a:ea typeface="+mn-ea"/>
          <a:cs typeface="+mn-cs"/>
        </a:defRPr>
      </a:lvl8pPr>
      <a:lvl9pPr marL="2743132" algn="l" defTabSz="342892"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3" Type="http://schemas.openxmlformats.org/officeDocument/2006/relationships/hyperlink" Target="https://www.mismo.org/about-MISMO/mismo-leadership/residential-standards-governance-committee" TargetMode="External"/><Relationship Id="rId18" Type="http://schemas.openxmlformats.org/officeDocument/2006/relationships/hyperlink" Target="https://www.mismo.org/get-involved/workgroup/title-pricing-api-dwg" TargetMode="External"/><Relationship Id="rId26" Type="http://schemas.openxmlformats.org/officeDocument/2006/relationships/hyperlink" Target="https://www.mismo.org/get-involved/workgroup/servicing" TargetMode="External"/><Relationship Id="rId39" Type="http://schemas.openxmlformats.org/officeDocument/2006/relationships/hyperlink" Target="https://www.mismo.org/get-involved/workgroup/blockchain" TargetMode="External"/><Relationship Id="rId21" Type="http://schemas.openxmlformats.org/officeDocument/2006/relationships/hyperlink" Target="https://www.mismo.org/get-involved/workgroup/credit-reporting" TargetMode="External"/><Relationship Id="rId34" Type="http://schemas.openxmlformats.org/officeDocument/2006/relationships/hyperlink" Target="https://www.mismo.org/get-involved/workgroup/verifiable-smart-doc-3-0-profile-development-workgrouphttps:/www.mismo.org/get-involved/workgroup/verifiable-smart-doc-3-0-profile-development-workgroup" TargetMode="External"/><Relationship Id="rId7" Type="http://schemas.openxmlformats.org/officeDocument/2006/relationships/hyperlink" Target="https://www.mismo.org/get-involved/workgroup/eheloc-dwg" TargetMode="External"/><Relationship Id="rId2" Type="http://schemas.openxmlformats.org/officeDocument/2006/relationships/notesSlide" Target="../notesSlides/notesSlide1.xml"/><Relationship Id="rId16" Type="http://schemas.openxmlformats.org/officeDocument/2006/relationships/hyperlink" Target="https://www.mismo.org/get-involved/workgroup/title-and-closing-docs-to-data-development-workgroup-(dwg)" TargetMode="External"/><Relationship Id="rId20" Type="http://schemas.openxmlformats.org/officeDocument/2006/relationships/hyperlink" Target="https://www.mismo.org/get-involved/workgroup/mi-claim-submission-dwg" TargetMode="External"/><Relationship Id="rId29" Type="http://schemas.openxmlformats.org/officeDocument/2006/relationships/hyperlink" Target="https://www.mismo.org/get-involved/workgroup/business-glossary" TargetMode="External"/><Relationship Id="rId41" Type="http://schemas.openxmlformats.org/officeDocument/2006/relationships/hyperlink" Target="https://www.mismo.org/get-involved/workgroup/artificial-intelligence-(ai)-community-of-practice-(cop)" TargetMode="External"/><Relationship Id="rId1" Type="http://schemas.openxmlformats.org/officeDocument/2006/relationships/slideLayout" Target="../slideLayouts/slideLayout2.xml"/><Relationship Id="rId6" Type="http://schemas.openxmlformats.org/officeDocument/2006/relationships/hyperlink" Target="https://www.mismo.org/get-involved/workgroup/reverse-mortgage-develop-workgroup-(dwg)" TargetMode="External"/><Relationship Id="rId11" Type="http://schemas.openxmlformats.org/officeDocument/2006/relationships/hyperlink" Target="https://www.mismo.org/get-involved/workgroup/information-management" TargetMode="External"/><Relationship Id="rId24" Type="http://schemas.openxmlformats.org/officeDocument/2006/relationships/hyperlink" Target="https://www.mismo.org/get-involved/workgroup/esg-cop" TargetMode="External"/><Relationship Id="rId32" Type="http://schemas.openxmlformats.org/officeDocument/2006/relationships/hyperlink" Target="https://www.mismo.org/get-involved/workgroup/data-governance-and-management" TargetMode="External"/><Relationship Id="rId37" Type="http://schemas.openxmlformats.org/officeDocument/2006/relationships/hyperlink" Target="https://www.mismo.org/get-involved/workgroup/evault-standards-dwg" TargetMode="External"/><Relationship Id="rId40" Type="http://schemas.openxmlformats.org/officeDocument/2006/relationships/hyperlink" Target="https://www.mismo.org/get-involved/workgroup/emerging-technologies" TargetMode="External"/><Relationship Id="rId5" Type="http://schemas.openxmlformats.org/officeDocument/2006/relationships/hyperlink" Target="https://www.mismo.org/get-involved/workgroup/regulatory-compliance-examination-file-development-workgroup-(dwg)" TargetMode="External"/><Relationship Id="rId15" Type="http://schemas.openxmlformats.org/officeDocument/2006/relationships/hyperlink" Target="https://www.mismo.org/get-involved/workgroup/closing-instructions-dwg" TargetMode="External"/><Relationship Id="rId23" Type="http://schemas.openxmlformats.org/officeDocument/2006/relationships/hyperlink" Target="https://www.mismo.org/get-involved/workgroup/automated-valuation-model-(avm)-dwg" TargetMode="External"/><Relationship Id="rId28" Type="http://schemas.openxmlformats.org/officeDocument/2006/relationships/hyperlink" Target="https://www.mismo.org/get-involved/workgroup/federal-housing-agency-servicing-data-standard-development-workgroup-(dwg)" TargetMode="External"/><Relationship Id="rId36" Type="http://schemas.openxmlformats.org/officeDocument/2006/relationships/hyperlink" Target="https://www.mismo.org/get-involved/workgroup/edoc-emortgage-vault-interoperability" TargetMode="External"/><Relationship Id="rId10" Type="http://schemas.openxmlformats.org/officeDocument/2006/relationships/hyperlink" Target="https://www.mismo.org/about-MISMO/mismo-leadership/prioritization-committee/business-executive-team" TargetMode="External"/><Relationship Id="rId19" Type="http://schemas.openxmlformats.org/officeDocument/2006/relationships/hyperlink" Target="https://www.mismo.org/get-involved/workgroup/mortgage-insurance" TargetMode="External"/><Relationship Id="rId31" Type="http://schemas.openxmlformats.org/officeDocument/2006/relationships/hyperlink" Target="https://www.mismo.org/get-involved/workgroup/decision-modeling" TargetMode="External"/><Relationship Id="rId4" Type="http://schemas.openxmlformats.org/officeDocument/2006/relationships/hyperlink" Target="https://www.mismo.org/get-involved/workgroup/loan-application-data-exchange-dwg" TargetMode="External"/><Relationship Id="rId9" Type="http://schemas.openxmlformats.org/officeDocument/2006/relationships/hyperlink" Target="https://www.mismo.org/get-involved/workgroup/va-documents-to-data-development-workgroup-(dwg)" TargetMode="External"/><Relationship Id="rId14" Type="http://schemas.openxmlformats.org/officeDocument/2006/relationships/hyperlink" Target="https://www.mismo.org/get-involved/workgroup/title-and-closing" TargetMode="External"/><Relationship Id="rId22" Type="http://schemas.openxmlformats.org/officeDocument/2006/relationships/hyperlink" Target="https://www.mismo.org/get-involved/workgroup/property-valuation-services" TargetMode="External"/><Relationship Id="rId27" Type="http://schemas.openxmlformats.org/officeDocument/2006/relationships/hyperlink" Target="https://www.mismo.org/get-involved/workgroup/servicing-transfers-dwg" TargetMode="External"/><Relationship Id="rId30" Type="http://schemas.openxmlformats.org/officeDocument/2006/relationships/hyperlink" Target="https://www.mismo.org/get-involved/workgroup/business-reference-model" TargetMode="External"/><Relationship Id="rId35" Type="http://schemas.openxmlformats.org/officeDocument/2006/relationships/hyperlink" Target="https://www.mismo.org/get-involved/workgroup/remote-online-notarization-dwg" TargetMode="External"/><Relationship Id="rId8" Type="http://schemas.openxmlformats.org/officeDocument/2006/relationships/hyperlink" Target="https://www.mismo.org/get-involved/workgroup/housing-counsel-development-workgroup-(dwg)" TargetMode="External"/><Relationship Id="rId3" Type="http://schemas.openxmlformats.org/officeDocument/2006/relationships/hyperlink" Target="https://www.mismo.org/get-involved/workgroup/origination" TargetMode="External"/><Relationship Id="rId12" Type="http://schemas.openxmlformats.org/officeDocument/2006/relationships/hyperlink" Target="https://www.mismo.org/get-involved/workgroup/architecture" TargetMode="External"/><Relationship Id="rId17" Type="http://schemas.openxmlformats.org/officeDocument/2006/relationships/hyperlink" Target="https://www.mismo.org/get-involved/workgroup/fee-modernization-dwg" TargetMode="External"/><Relationship Id="rId25" Type="http://schemas.openxmlformats.org/officeDocument/2006/relationships/hyperlink" Target="https://www.mismo.org/get-involved/workgroup/private-label-rmbs-valuation" TargetMode="External"/><Relationship Id="rId33" Type="http://schemas.openxmlformats.org/officeDocument/2006/relationships/hyperlink" Target="https://www.mismo.org/get-involved/workgroup/emortgagE" TargetMode="External"/><Relationship Id="rId38" Type="http://schemas.openxmlformats.org/officeDocument/2006/relationships/hyperlink" Target="https://www.mismo.org/get-involved/workgroup/api"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mismo.org/about-MISMO/mismo-leadership/commercial-standards-governance-committee" TargetMode="External"/><Relationship Id="rId7" Type="http://schemas.openxmlformats.org/officeDocument/2006/relationships/hyperlink" Target="https://www.mismo.org/get-involved/workgroup/esg-cop" TargetMode="External"/><Relationship Id="rId2" Type="http://schemas.openxmlformats.org/officeDocument/2006/relationships/hyperlink" Target="https://www.mismo.org/about-MISMO/mismo-leadership/prioritization-committee/business-executive-team" TargetMode="External"/><Relationship Id="rId1" Type="http://schemas.openxmlformats.org/officeDocument/2006/relationships/slideLayout" Target="../slideLayouts/slideLayout2.xml"/><Relationship Id="rId6" Type="http://schemas.openxmlformats.org/officeDocument/2006/relationships/hyperlink" Target="https://www.mismo.org/get-involved/workgroup/commercial-enotes-dwg" TargetMode="External"/><Relationship Id="rId5" Type="http://schemas.openxmlformats.org/officeDocument/2006/relationships/hyperlink" Target="https://www.mismo.org/get-involved/workgroup/commercial-api-development-workgroup" TargetMode="External"/><Relationship Id="rId4" Type="http://schemas.openxmlformats.org/officeDocument/2006/relationships/hyperlink" Target="https://www.mismo.org/get-involved/workgroup/commercial-community-of-practi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a:extLst>
              <a:ext uri="{FF2B5EF4-FFF2-40B4-BE49-F238E27FC236}">
                <a16:creationId xmlns:a16="http://schemas.microsoft.com/office/drawing/2014/main" id="{53901EA6-B095-6136-B25E-C8717BCCD028}"/>
              </a:ext>
            </a:extLst>
          </p:cNvPr>
          <p:cNvSpPr txBox="1"/>
          <p:nvPr/>
        </p:nvSpPr>
        <p:spPr>
          <a:xfrm>
            <a:off x="480582" y="1962150"/>
            <a:ext cx="1661713" cy="1286763"/>
          </a:xfrm>
          <a:prstGeom prst="rect">
            <a:avLst/>
          </a:prstGeom>
          <a:noFill/>
        </p:spPr>
        <p:txBody>
          <a:bodyPr wrap="square">
            <a:spAutoFit/>
          </a:bodyPr>
          <a:lstStyle/>
          <a:p>
            <a:pPr marL="0" marR="0" lvl="1" algn="l" defTabSz="914400" rtl="0" eaLnBrk="1" fontAlgn="base" latinLnBrk="0" hangingPunct="1">
              <a:lnSpc>
                <a:spcPct val="125000"/>
              </a:lnSpc>
              <a:spcBef>
                <a:spcPct val="20000"/>
              </a:spcBef>
              <a:spcAft>
                <a:spcPct val="0"/>
              </a:spcAft>
              <a:buClrTx/>
              <a:buSzTx/>
              <a:tabLst/>
              <a:defRPr/>
            </a:pPr>
            <a:r>
              <a:rPr kumimoji="0" lang="en-US" sz="700" b="1" i="0" u="none" strike="noStrike" kern="1200" cap="none" spc="0" normalizeH="0" baseline="0" noProof="0" dirty="0">
                <a:ln>
                  <a:noFill/>
                </a:ln>
                <a:solidFill>
                  <a:srgbClr val="004382"/>
                </a:solidFill>
                <a:effectLst/>
                <a:uLnTx/>
                <a:uFillTx/>
                <a:latin typeface="Trade Gothic Next" panose="020B0503040303020004" pitchFamily="34" charset="0"/>
                <a:hlinkClick r:id="rId3">
                  <a:extLst>
                    <a:ext uri="{A12FA001-AC4F-418D-AE19-62706E023703}">
                      <ahyp:hlinkClr xmlns:ahyp="http://schemas.microsoft.com/office/drawing/2018/hyperlinkcolor" val="tx"/>
                    </a:ext>
                  </a:extLst>
                </a:hlinkClick>
              </a:rPr>
              <a:t>Origination CoP</a:t>
            </a:r>
            <a:r>
              <a:rPr kumimoji="0" lang="en-US" sz="700" b="1" i="0" u="none" strike="noStrike" kern="1200" cap="none" spc="0" normalizeH="0" baseline="0" noProof="0" dirty="0">
                <a:ln>
                  <a:noFill/>
                </a:ln>
                <a:solidFill>
                  <a:srgbClr val="004382"/>
                </a:solidFill>
                <a:effectLst/>
                <a:uLnTx/>
                <a:uFillTx/>
                <a:latin typeface="Trade Gothic Next" panose="020B0503040303020004" pitchFamily="34" charset="0"/>
              </a:rPr>
              <a:t> </a:t>
            </a:r>
          </a:p>
          <a:p>
            <a:pPr marL="228600" marR="0" lvl="1" indent="-228600" algn="l" defTabSz="914400" rtl="0" eaLnBrk="1" fontAlgn="base" latinLnBrk="0" hangingPunct="1">
              <a:lnSpc>
                <a:spcPct val="125000"/>
              </a:lnSpc>
              <a:spcBef>
                <a:spcPct val="20000"/>
              </a:spcBef>
              <a:spcAft>
                <a:spcPct val="0"/>
              </a:spcAft>
              <a:buClrTx/>
              <a:buSzTx/>
              <a:buFont typeface="Wingdings" panose="05000000000000000000" pitchFamily="2" charset="2"/>
              <a:buChar char="q"/>
              <a:tabLst/>
              <a:defRPr/>
            </a:pPr>
            <a:r>
              <a:rPr kumimoji="0" lang="en-US" sz="700" b="1" i="0" u="none" strike="noStrike" kern="1200" cap="none" spc="0" normalizeH="0" baseline="0" noProof="0" dirty="0">
                <a:ln>
                  <a:noFill/>
                </a:ln>
                <a:solidFill>
                  <a:srgbClr val="004382"/>
                </a:solidFill>
                <a:effectLst/>
                <a:uLnTx/>
                <a:uFillTx/>
                <a:latin typeface="Trade Gothic Next" panose="020B0503040303020004" pitchFamily="34" charset="0"/>
                <a:hlinkClick r:id="rId4">
                  <a:extLst>
                    <a:ext uri="{A12FA001-AC4F-418D-AE19-62706E023703}">
                      <ahyp:hlinkClr xmlns:ahyp="http://schemas.microsoft.com/office/drawing/2018/hyperlinkcolor" val="tx"/>
                    </a:ext>
                  </a:extLst>
                </a:hlinkClick>
              </a:rPr>
              <a:t>Loan Application </a:t>
            </a:r>
            <a:r>
              <a:rPr lang="en-US" sz="700" b="1" dirty="0">
                <a:solidFill>
                  <a:srgbClr val="004382"/>
                </a:solidFill>
                <a:latin typeface="Trade Gothic Next" panose="020B0503040303020004" pitchFamily="34" charset="0"/>
                <a:hlinkClick r:id="rId4">
                  <a:extLst>
                    <a:ext uri="{A12FA001-AC4F-418D-AE19-62706E023703}">
                      <ahyp:hlinkClr xmlns:ahyp="http://schemas.microsoft.com/office/drawing/2018/hyperlinkcolor" val="tx"/>
                    </a:ext>
                  </a:extLst>
                </a:hlinkClick>
              </a:rPr>
              <a:t>Data Exchange </a:t>
            </a:r>
            <a:r>
              <a:rPr kumimoji="0" lang="en-US" sz="700" b="1" i="0" u="none" strike="noStrike" kern="1200" cap="none" spc="0" normalizeH="0" baseline="0" noProof="0" dirty="0">
                <a:ln>
                  <a:noFill/>
                </a:ln>
                <a:solidFill>
                  <a:srgbClr val="004382"/>
                </a:solidFill>
                <a:effectLst/>
                <a:uLnTx/>
                <a:uFillTx/>
                <a:latin typeface="Trade Gothic Next" panose="020B0503040303020004" pitchFamily="34" charset="0"/>
                <a:hlinkClick r:id="rId4">
                  <a:extLst>
                    <a:ext uri="{A12FA001-AC4F-418D-AE19-62706E023703}">
                      <ahyp:hlinkClr xmlns:ahyp="http://schemas.microsoft.com/office/drawing/2018/hyperlinkcolor" val="tx"/>
                    </a:ext>
                  </a:extLst>
                </a:hlinkClick>
              </a:rPr>
              <a:t>DWG</a:t>
            </a:r>
            <a:endParaRPr kumimoji="0" lang="en-US" sz="700" b="1" i="0" u="none" strike="noStrike" kern="1200" cap="none" spc="0" normalizeH="0" baseline="0" noProof="0" dirty="0">
              <a:ln>
                <a:noFill/>
              </a:ln>
              <a:solidFill>
                <a:srgbClr val="004382"/>
              </a:solidFill>
              <a:effectLst/>
              <a:uLnTx/>
              <a:uFillTx/>
              <a:latin typeface="Trade Gothic Next" panose="020B0503040303020004" pitchFamily="34" charset="0"/>
            </a:endParaRPr>
          </a:p>
          <a:p>
            <a:pPr marL="228600" marR="0" lvl="1" indent="-228600" algn="l" defTabSz="914400" rtl="0" eaLnBrk="1" fontAlgn="base" latinLnBrk="0" hangingPunct="1">
              <a:lnSpc>
                <a:spcPct val="125000"/>
              </a:lnSpc>
              <a:spcBef>
                <a:spcPct val="20000"/>
              </a:spcBef>
              <a:spcAft>
                <a:spcPct val="0"/>
              </a:spcAft>
              <a:buClrTx/>
              <a:buSzTx/>
              <a:buFont typeface="Wingdings" panose="05000000000000000000" pitchFamily="2" charset="2"/>
              <a:buChar char="q"/>
              <a:tabLst/>
              <a:defRPr/>
            </a:pPr>
            <a:r>
              <a:rPr kumimoji="0" lang="en-US" sz="700" b="1" i="0" u="none" strike="noStrike" kern="1200" cap="none" spc="0" normalizeH="0" baseline="0" noProof="0" dirty="0">
                <a:ln>
                  <a:noFill/>
                </a:ln>
                <a:solidFill>
                  <a:srgbClr val="004382"/>
                </a:solidFill>
                <a:effectLst/>
                <a:uLnTx/>
                <a:uFillTx/>
                <a:latin typeface="Trade Gothic Next" panose="020B0503040303020004" pitchFamily="34" charset="0"/>
                <a:hlinkClick r:id="rId5">
                  <a:extLst>
                    <a:ext uri="{A12FA001-AC4F-418D-AE19-62706E023703}">
                      <ahyp:hlinkClr xmlns:ahyp="http://schemas.microsoft.com/office/drawing/2018/hyperlinkcolor" val="tx"/>
                    </a:ext>
                  </a:extLst>
                </a:hlinkClick>
              </a:rPr>
              <a:t>Reg Compliance Exam File DWG</a:t>
            </a:r>
            <a:endParaRPr kumimoji="0" lang="en-US" sz="700" b="1" i="0" u="none" strike="noStrike" kern="1200" cap="none" spc="0" normalizeH="0" baseline="0" noProof="0" dirty="0">
              <a:ln>
                <a:noFill/>
              </a:ln>
              <a:solidFill>
                <a:srgbClr val="004382"/>
              </a:solidFill>
              <a:effectLst/>
              <a:uLnTx/>
              <a:uFillTx/>
              <a:latin typeface="Trade Gothic Next" panose="020B0503040303020004" pitchFamily="34" charset="0"/>
            </a:endParaRPr>
          </a:p>
          <a:p>
            <a:pPr marL="228600" marR="0" lvl="1" indent="-228600" algn="l" defTabSz="914400" rtl="0" eaLnBrk="1" fontAlgn="base" latinLnBrk="0" hangingPunct="1">
              <a:lnSpc>
                <a:spcPct val="125000"/>
              </a:lnSpc>
              <a:spcBef>
                <a:spcPct val="20000"/>
              </a:spcBef>
              <a:spcAft>
                <a:spcPct val="0"/>
              </a:spcAft>
              <a:buClrTx/>
              <a:buSzTx/>
              <a:buFont typeface="Wingdings" panose="05000000000000000000" pitchFamily="2" charset="2"/>
              <a:buChar char="q"/>
              <a:tabLst/>
              <a:defRPr/>
            </a:pPr>
            <a:r>
              <a:rPr kumimoji="0" lang="en-US" sz="700" b="1" i="0" u="none" strike="noStrike" kern="1200" cap="none" spc="0" normalizeH="0" baseline="0" noProof="0" dirty="0">
                <a:ln>
                  <a:noFill/>
                </a:ln>
                <a:solidFill>
                  <a:srgbClr val="004382"/>
                </a:solidFill>
                <a:effectLst/>
                <a:uLnTx/>
                <a:uFillTx/>
                <a:latin typeface="Trade Gothic Next" panose="020B0503040303020004" pitchFamily="34" charset="0"/>
                <a:hlinkClick r:id="rId6">
                  <a:extLst>
                    <a:ext uri="{A12FA001-AC4F-418D-AE19-62706E023703}">
                      <ahyp:hlinkClr xmlns:ahyp="http://schemas.microsoft.com/office/drawing/2018/hyperlinkcolor" val="tx"/>
                    </a:ext>
                  </a:extLst>
                </a:hlinkClick>
              </a:rPr>
              <a:t>Reverse Mortgage DWG</a:t>
            </a:r>
            <a:endParaRPr kumimoji="0" lang="en-US" sz="700" b="1" i="0" u="none" strike="noStrike" kern="1200" cap="none" spc="0" normalizeH="0" baseline="0" noProof="0" dirty="0">
              <a:ln>
                <a:noFill/>
              </a:ln>
              <a:solidFill>
                <a:srgbClr val="004382"/>
              </a:solidFill>
              <a:effectLst/>
              <a:uLnTx/>
              <a:uFillTx/>
              <a:latin typeface="Trade Gothic Next" panose="020B0503040303020004" pitchFamily="34" charset="0"/>
            </a:endParaRPr>
          </a:p>
          <a:p>
            <a:pPr marL="228600" marR="0" lvl="1" indent="-228600" algn="l" defTabSz="914400" rtl="0" eaLnBrk="1" fontAlgn="base" latinLnBrk="0" hangingPunct="1">
              <a:lnSpc>
                <a:spcPct val="125000"/>
              </a:lnSpc>
              <a:spcBef>
                <a:spcPct val="20000"/>
              </a:spcBef>
              <a:spcAft>
                <a:spcPct val="0"/>
              </a:spcAft>
              <a:buClrTx/>
              <a:buSzTx/>
              <a:buFont typeface="Wingdings" panose="05000000000000000000" pitchFamily="2" charset="2"/>
              <a:buChar char="q"/>
              <a:tabLst/>
              <a:defRPr/>
            </a:pPr>
            <a:r>
              <a:rPr kumimoji="0" lang="en-US" sz="700" b="1" i="0" u="none" strike="noStrike" kern="1200" cap="none" spc="0" normalizeH="0" baseline="0" noProof="0" dirty="0">
                <a:ln>
                  <a:noFill/>
                </a:ln>
                <a:solidFill>
                  <a:srgbClr val="004382"/>
                </a:solidFill>
                <a:effectLst/>
                <a:uLnTx/>
                <a:uFillTx/>
                <a:latin typeface="Trade Gothic Next" panose="020B0503040303020004" pitchFamily="34" charset="0"/>
                <a:hlinkClick r:id="rId7">
                  <a:extLst>
                    <a:ext uri="{A12FA001-AC4F-418D-AE19-62706E023703}">
                      <ahyp:hlinkClr xmlns:ahyp="http://schemas.microsoft.com/office/drawing/2018/hyperlinkcolor" val="tx"/>
                    </a:ext>
                  </a:extLst>
                </a:hlinkClick>
              </a:rPr>
              <a:t>eHELOC DWG</a:t>
            </a:r>
            <a:endParaRPr kumimoji="0" lang="en-US" sz="700" b="1" i="0" u="none" strike="noStrike" kern="1200" cap="none" spc="0" normalizeH="0" baseline="0" noProof="0" dirty="0">
              <a:ln>
                <a:noFill/>
              </a:ln>
              <a:solidFill>
                <a:srgbClr val="004382"/>
              </a:solidFill>
              <a:effectLst/>
              <a:uLnTx/>
              <a:uFillTx/>
              <a:latin typeface="Trade Gothic Next" panose="020B0503040303020004" pitchFamily="34" charset="0"/>
            </a:endParaRPr>
          </a:p>
          <a:p>
            <a:pPr marL="228600" marR="0" lvl="1" indent="-228600" algn="l" defTabSz="914400" rtl="0" eaLnBrk="1" fontAlgn="base" latinLnBrk="0" hangingPunct="1">
              <a:lnSpc>
                <a:spcPct val="125000"/>
              </a:lnSpc>
              <a:spcBef>
                <a:spcPct val="20000"/>
              </a:spcBef>
              <a:spcAft>
                <a:spcPct val="0"/>
              </a:spcAft>
              <a:buClrTx/>
              <a:buSzTx/>
              <a:buFont typeface="Wingdings" panose="05000000000000000000" pitchFamily="2" charset="2"/>
              <a:buChar char="q"/>
              <a:tabLst/>
              <a:defRPr/>
            </a:pPr>
            <a:r>
              <a:rPr kumimoji="0" lang="en-US" sz="700" b="1" i="0" u="none" strike="noStrike" kern="1200" cap="none" spc="0" normalizeH="0" baseline="0" noProof="0" dirty="0">
                <a:ln>
                  <a:noFill/>
                </a:ln>
                <a:solidFill>
                  <a:srgbClr val="004382"/>
                </a:solidFill>
                <a:effectLst/>
                <a:uLnTx/>
                <a:uFillTx/>
                <a:latin typeface="Trade Gothic Next" panose="020B0503040303020004" pitchFamily="34" charset="0"/>
                <a:hlinkClick r:id="rId8">
                  <a:extLst>
                    <a:ext uri="{A12FA001-AC4F-418D-AE19-62706E023703}">
                      <ahyp:hlinkClr xmlns:ahyp="http://schemas.microsoft.com/office/drawing/2018/hyperlinkcolor" val="tx"/>
                    </a:ext>
                  </a:extLst>
                </a:hlinkClick>
              </a:rPr>
              <a:t>Housing Counseling DWG</a:t>
            </a:r>
            <a:endParaRPr kumimoji="0" lang="en-US" sz="700" b="1" i="0" u="none" strike="noStrike" kern="1200" cap="none" spc="0" normalizeH="0" baseline="0" noProof="0" dirty="0">
              <a:ln>
                <a:noFill/>
              </a:ln>
              <a:solidFill>
                <a:srgbClr val="004382"/>
              </a:solidFill>
              <a:effectLst/>
              <a:uLnTx/>
              <a:uFillTx/>
              <a:latin typeface="Trade Gothic Next" panose="020B0503040303020004" pitchFamily="34" charset="0"/>
            </a:endParaRPr>
          </a:p>
          <a:p>
            <a:pPr marL="228600" lvl="1" indent="-228600">
              <a:buFont typeface="Wingdings" panose="05000000000000000000" pitchFamily="2" charset="2"/>
              <a:buChar char="q"/>
              <a:defRPr/>
            </a:pPr>
            <a:r>
              <a:rPr lang="en-US" sz="700" b="1" dirty="0">
                <a:solidFill>
                  <a:srgbClr val="004382"/>
                </a:solidFill>
                <a:latin typeface="Trade Gothic Next" panose="020B0503040303020004" pitchFamily="34" charset="0"/>
                <a:hlinkClick r:id="rId9">
                  <a:extLst>
                    <a:ext uri="{A12FA001-AC4F-418D-AE19-62706E023703}">
                      <ahyp:hlinkClr xmlns:ahyp="http://schemas.microsoft.com/office/drawing/2018/hyperlinkcolor" val="tx"/>
                    </a:ext>
                  </a:extLst>
                </a:hlinkClick>
              </a:rPr>
              <a:t>VA Docs to Data DWG</a:t>
            </a:r>
            <a:endParaRPr lang="en-US" sz="700" b="1" dirty="0">
              <a:solidFill>
                <a:srgbClr val="004382"/>
              </a:solidFill>
              <a:latin typeface="Trade Gothic Next" panose="020B0503040303020004" pitchFamily="34" charset="0"/>
            </a:endParaRPr>
          </a:p>
        </p:txBody>
      </p:sp>
      <p:sp>
        <p:nvSpPr>
          <p:cNvPr id="26" name="Rounded Rectangle 8">
            <a:extLst>
              <a:ext uri="{FF2B5EF4-FFF2-40B4-BE49-F238E27FC236}">
                <a16:creationId xmlns:a16="http://schemas.microsoft.com/office/drawing/2014/main" id="{407D888A-1992-8F25-B577-E0BF3687CC10}"/>
              </a:ext>
            </a:extLst>
          </p:cNvPr>
          <p:cNvSpPr/>
          <p:nvPr/>
        </p:nvSpPr>
        <p:spPr>
          <a:xfrm>
            <a:off x="549708" y="738012"/>
            <a:ext cx="8046266" cy="188511"/>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ro-RO"/>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Trade Gothic Next" panose="020B0503040303020004" pitchFamily="34" charset="0"/>
              </a:rPr>
              <a:t>APPROVAL BODIES </a:t>
            </a:r>
            <a:r>
              <a:rPr kumimoji="0" lang="en-US" sz="900" b="0" i="0" u="none" strike="noStrike" kern="1200" cap="none" spc="0" normalizeH="0" baseline="0" noProof="0" dirty="0">
                <a:ln>
                  <a:noFill/>
                </a:ln>
                <a:solidFill>
                  <a:prstClr val="white"/>
                </a:solidFill>
                <a:effectLst/>
                <a:uLnTx/>
                <a:uFillTx/>
                <a:latin typeface="Trade Gothic Next" panose="020B0503040303020004" pitchFamily="34" charset="0"/>
              </a:rPr>
              <a:t>(</a:t>
            </a:r>
            <a:r>
              <a:rPr kumimoji="0" lang="en-US" sz="900" b="0" i="0" u="none" strike="noStrike" kern="1200" cap="none" spc="0" normalizeH="0" baseline="0" noProof="0" dirty="0">
                <a:ln>
                  <a:noFill/>
                </a:ln>
                <a:solidFill>
                  <a:prstClr val="white"/>
                </a:solidFill>
                <a:effectLst/>
                <a:uLnTx/>
                <a:uFillTx/>
                <a:latin typeface="Trade Gothic Next" panose="020B0503040303020004" pitchFamily="34" charset="0"/>
                <a:hlinkClick r:id="rId10"/>
              </a:rPr>
              <a:t>BET</a:t>
            </a:r>
            <a:r>
              <a:rPr kumimoji="0" lang="en-US" sz="900" b="0" i="0" u="none" strike="noStrike" kern="1200" cap="none" spc="0" normalizeH="0" baseline="0" noProof="0" dirty="0">
                <a:ln>
                  <a:noFill/>
                </a:ln>
                <a:solidFill>
                  <a:prstClr val="white"/>
                </a:solidFill>
                <a:effectLst/>
                <a:uLnTx/>
                <a:uFillTx/>
                <a:latin typeface="Trade Gothic Next" panose="020B0503040303020004" pitchFamily="34" charset="0"/>
              </a:rPr>
              <a:t>, </a:t>
            </a:r>
            <a:r>
              <a:rPr kumimoji="0" lang="en-US" sz="900" b="0" i="0" u="none" strike="noStrike" kern="1200" cap="none" spc="0" normalizeH="0" baseline="0" noProof="0" dirty="0">
                <a:ln>
                  <a:noFill/>
                </a:ln>
                <a:solidFill>
                  <a:prstClr val="white"/>
                </a:solidFill>
                <a:effectLst/>
                <a:uLnTx/>
                <a:uFillTx/>
                <a:latin typeface="Trade Gothic Next" panose="020B0503040303020004" pitchFamily="34" charset="0"/>
                <a:hlinkClick r:id="rId11"/>
              </a:rPr>
              <a:t>IM</a:t>
            </a:r>
            <a:r>
              <a:rPr kumimoji="0" lang="en-US" sz="900" b="0" i="0" u="none" strike="noStrike" kern="1200" cap="none" spc="0" normalizeH="0" baseline="0" noProof="0" dirty="0">
                <a:ln>
                  <a:noFill/>
                </a:ln>
                <a:solidFill>
                  <a:prstClr val="white"/>
                </a:solidFill>
                <a:effectLst/>
                <a:uLnTx/>
                <a:uFillTx/>
                <a:latin typeface="Trade Gothic Next" panose="020B0503040303020004" pitchFamily="34" charset="0"/>
              </a:rPr>
              <a:t>, </a:t>
            </a:r>
            <a:r>
              <a:rPr kumimoji="0" lang="en-US" sz="900" b="0" i="0" u="none" strike="noStrike" kern="1200" cap="none" spc="0" normalizeH="0" baseline="0" noProof="0" dirty="0">
                <a:ln>
                  <a:noFill/>
                </a:ln>
                <a:solidFill>
                  <a:prstClr val="white"/>
                </a:solidFill>
                <a:effectLst/>
                <a:uLnTx/>
                <a:uFillTx/>
                <a:latin typeface="Trade Gothic Next" panose="020B0503040303020004" pitchFamily="34" charset="0"/>
                <a:hlinkClick r:id="rId12"/>
              </a:rPr>
              <a:t>AWG</a:t>
            </a:r>
            <a:r>
              <a:rPr kumimoji="0" lang="en-US" sz="900" b="0" i="0" u="none" strike="noStrike" kern="1200" cap="none" spc="0" normalizeH="0" baseline="0" noProof="0" dirty="0">
                <a:ln>
                  <a:noFill/>
                </a:ln>
                <a:solidFill>
                  <a:prstClr val="white"/>
                </a:solidFill>
                <a:effectLst/>
                <a:uLnTx/>
                <a:uFillTx/>
                <a:latin typeface="Trade Gothic Next" panose="020B0503040303020004" pitchFamily="34" charset="0"/>
              </a:rPr>
              <a:t>, </a:t>
            </a:r>
            <a:r>
              <a:rPr kumimoji="0" lang="en-US" sz="900" b="0" i="0" u="none" strike="noStrike" kern="1200" cap="none" spc="0" normalizeH="0" baseline="0" noProof="0" dirty="0">
                <a:ln>
                  <a:noFill/>
                </a:ln>
                <a:solidFill>
                  <a:prstClr val="white"/>
                </a:solidFill>
                <a:effectLst/>
                <a:uLnTx/>
                <a:uFillTx/>
                <a:latin typeface="Trade Gothic Next" panose="020B0503040303020004" pitchFamily="34" charset="0"/>
                <a:hlinkClick r:id="rId13"/>
              </a:rPr>
              <a:t>RES GOV</a:t>
            </a:r>
            <a:r>
              <a:rPr kumimoji="0" lang="en-US" sz="900" b="0" i="0" u="none" strike="noStrike" kern="1200" cap="none" spc="0" normalizeH="0" baseline="0" noProof="0" dirty="0">
                <a:ln>
                  <a:noFill/>
                </a:ln>
                <a:solidFill>
                  <a:prstClr val="white"/>
                </a:solidFill>
                <a:effectLst/>
                <a:uLnTx/>
                <a:uFillTx/>
                <a:latin typeface="Trade Gothic Next" panose="020B0503040303020004" pitchFamily="34" charset="0"/>
              </a:rPr>
              <a:t>)</a:t>
            </a:r>
          </a:p>
        </p:txBody>
      </p:sp>
      <p:sp>
        <p:nvSpPr>
          <p:cNvPr id="36" name="Rectangle 35">
            <a:extLst>
              <a:ext uri="{FF2B5EF4-FFF2-40B4-BE49-F238E27FC236}">
                <a16:creationId xmlns:a16="http://schemas.microsoft.com/office/drawing/2014/main" id="{92B1BF01-7CCF-9F76-D75E-634968D228D1}"/>
              </a:ext>
            </a:extLst>
          </p:cNvPr>
          <p:cNvSpPr/>
          <p:nvPr/>
        </p:nvSpPr>
        <p:spPr>
          <a:xfrm>
            <a:off x="567983" y="1485422"/>
            <a:ext cx="1362092" cy="490201"/>
          </a:xfrm>
          <a:prstGeom prst="rect">
            <a:avLst/>
          </a:prstGeom>
          <a:solidFill>
            <a:srgbClr val="005CAB"/>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ts val="0"/>
              </a:spcBef>
              <a:spcAft>
                <a:spcPct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Trade Gothic Next Heavy" panose="020B0903040303020004" pitchFamily="34" charset="0"/>
              </a:rPr>
              <a:t>ORIGINATE LOANS </a:t>
            </a:r>
            <a:r>
              <a:rPr kumimoji="0" lang="en-US" sz="800" b="0" i="0" u="none" strike="noStrike" kern="1200" cap="none" spc="0" normalizeH="0" baseline="0" noProof="0" dirty="0">
                <a:ln>
                  <a:noFill/>
                </a:ln>
                <a:solidFill>
                  <a:prstClr val="white"/>
                </a:solidFill>
                <a:effectLst/>
                <a:uLnTx/>
                <a:uFillTx/>
                <a:latin typeface="Trade Gothic Next" panose="020B0503040303020004" pitchFamily="34" charset="0"/>
              </a:rPr>
              <a:t>Business Domain Workgroups</a:t>
            </a:r>
          </a:p>
        </p:txBody>
      </p:sp>
      <p:sp>
        <p:nvSpPr>
          <p:cNvPr id="37" name="Rectangle 36">
            <a:extLst>
              <a:ext uri="{FF2B5EF4-FFF2-40B4-BE49-F238E27FC236}">
                <a16:creationId xmlns:a16="http://schemas.microsoft.com/office/drawing/2014/main" id="{5E078229-31A4-C30B-33E7-D18C1BA0BC01}"/>
              </a:ext>
            </a:extLst>
          </p:cNvPr>
          <p:cNvSpPr/>
          <p:nvPr/>
        </p:nvSpPr>
        <p:spPr>
          <a:xfrm>
            <a:off x="2236804" y="1494940"/>
            <a:ext cx="1362093" cy="483671"/>
          </a:xfrm>
          <a:prstGeom prst="rect">
            <a:avLst/>
          </a:prstGeom>
          <a:solidFill>
            <a:srgbClr val="005CAB"/>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00000"/>
              </a:lnSpc>
              <a:spcBef>
                <a:spcPts val="0"/>
              </a:spcBef>
              <a:defRPr/>
            </a:pPr>
            <a:r>
              <a:rPr lang="en-US" sz="800" dirty="0">
                <a:solidFill>
                  <a:prstClr val="white"/>
                </a:solidFill>
                <a:latin typeface="Trade Gothic Next Heavy" panose="020B0903040303020004" pitchFamily="34" charset="0"/>
              </a:rPr>
              <a:t>CLOSE &amp; FUND LOANS  </a:t>
            </a:r>
            <a:r>
              <a:rPr lang="en-US" sz="800" dirty="0">
                <a:solidFill>
                  <a:prstClr val="white"/>
                </a:solidFill>
                <a:latin typeface="Trade Gothic Next" panose="020B0503040303020004" pitchFamily="34" charset="0"/>
              </a:rPr>
              <a:t>Business Domain Workgroups</a:t>
            </a:r>
          </a:p>
        </p:txBody>
      </p:sp>
      <p:sp>
        <p:nvSpPr>
          <p:cNvPr id="38" name="Rectangle 37">
            <a:extLst>
              <a:ext uri="{FF2B5EF4-FFF2-40B4-BE49-F238E27FC236}">
                <a16:creationId xmlns:a16="http://schemas.microsoft.com/office/drawing/2014/main" id="{40D729DD-5A92-CFB0-A350-B69B81D90A1A}"/>
              </a:ext>
            </a:extLst>
          </p:cNvPr>
          <p:cNvSpPr/>
          <p:nvPr/>
        </p:nvSpPr>
        <p:spPr>
          <a:xfrm>
            <a:off x="3905627" y="1497930"/>
            <a:ext cx="1362094" cy="477693"/>
          </a:xfrm>
          <a:prstGeom prst="rect">
            <a:avLst/>
          </a:prstGeom>
          <a:solidFill>
            <a:srgbClr val="005CAB"/>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eaLnBrk="1" latinLnBrk="0" hangingPunct="1">
              <a:lnSpc>
                <a:spcPct val="100000"/>
              </a:lnSpc>
              <a:spcBef>
                <a:spcPts val="0"/>
              </a:spcBef>
              <a:buClrTx/>
              <a:buSzTx/>
              <a:buFontTx/>
              <a:buNone/>
              <a:tabLst/>
              <a:defRPr/>
            </a:pPr>
            <a:r>
              <a:rPr lang="en-US" sz="800" dirty="0">
                <a:solidFill>
                  <a:prstClr val="white"/>
                </a:solidFill>
                <a:latin typeface="Trade Gothic Next Heavy" panose="020B0903040303020004" pitchFamily="34" charset="0"/>
              </a:rPr>
              <a:t>THIRD PARTY SERVICES  </a:t>
            </a:r>
          </a:p>
          <a:p>
            <a:pPr marL="0" marR="0" lvl="0" indent="0" algn="ctr" defTabSz="914400" eaLnBrk="1" latinLnBrk="0" hangingPunct="1">
              <a:lnSpc>
                <a:spcPct val="100000"/>
              </a:lnSpc>
              <a:spcBef>
                <a:spcPts val="0"/>
              </a:spcBef>
              <a:buClrTx/>
              <a:buSzTx/>
              <a:buFontTx/>
              <a:buNone/>
              <a:tabLst/>
              <a:defRPr/>
            </a:pPr>
            <a:r>
              <a:rPr lang="en-US" sz="800" dirty="0">
                <a:solidFill>
                  <a:prstClr val="white"/>
                </a:solidFill>
                <a:latin typeface="Trade Gothic Next Heavy" panose="020B0903040303020004" pitchFamily="34" charset="0"/>
              </a:rPr>
              <a:t> </a:t>
            </a:r>
            <a:r>
              <a:rPr lang="en-US" sz="800" dirty="0">
                <a:solidFill>
                  <a:prstClr val="white"/>
                </a:solidFill>
                <a:latin typeface="Trade Gothic Next" panose="020B0503040303020004" pitchFamily="34" charset="0"/>
              </a:rPr>
              <a:t>Business Domain Workgroups</a:t>
            </a:r>
          </a:p>
        </p:txBody>
      </p:sp>
      <p:sp>
        <p:nvSpPr>
          <p:cNvPr id="39" name="Rectangle 38">
            <a:extLst>
              <a:ext uri="{FF2B5EF4-FFF2-40B4-BE49-F238E27FC236}">
                <a16:creationId xmlns:a16="http://schemas.microsoft.com/office/drawing/2014/main" id="{C3B539E2-2E3A-18CA-B4DC-A6751946AFBC}"/>
              </a:ext>
            </a:extLst>
          </p:cNvPr>
          <p:cNvSpPr/>
          <p:nvPr/>
        </p:nvSpPr>
        <p:spPr>
          <a:xfrm>
            <a:off x="5571542" y="1498496"/>
            <a:ext cx="1349168" cy="477127"/>
          </a:xfrm>
          <a:prstGeom prst="rect">
            <a:avLst/>
          </a:prstGeom>
          <a:solidFill>
            <a:srgbClr val="005CAB"/>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eaLnBrk="1" latinLnBrk="0" hangingPunct="1">
              <a:lnSpc>
                <a:spcPct val="100000"/>
              </a:lnSpc>
              <a:spcBef>
                <a:spcPts val="0"/>
              </a:spcBef>
              <a:buClrTx/>
              <a:buSzTx/>
              <a:buFontTx/>
              <a:buNone/>
              <a:tabLst/>
              <a:defRPr/>
            </a:pPr>
            <a:r>
              <a:rPr lang="en-US" sz="800" dirty="0">
                <a:solidFill>
                  <a:prstClr val="white"/>
                </a:solidFill>
                <a:latin typeface="Trade Gothic Next Heavy" panose="020B0903040303020004" pitchFamily="34" charset="0"/>
              </a:rPr>
              <a:t>SELL LOANS </a:t>
            </a:r>
          </a:p>
          <a:p>
            <a:pPr marL="0" marR="0" lvl="0" indent="0" algn="ctr" defTabSz="914400" eaLnBrk="1" latinLnBrk="0" hangingPunct="1">
              <a:lnSpc>
                <a:spcPct val="100000"/>
              </a:lnSpc>
              <a:spcBef>
                <a:spcPts val="0"/>
              </a:spcBef>
              <a:buClrTx/>
              <a:buSzTx/>
              <a:buFontTx/>
              <a:buNone/>
              <a:tabLst/>
              <a:defRPr/>
            </a:pPr>
            <a:r>
              <a:rPr lang="en-US" sz="800" dirty="0">
                <a:solidFill>
                  <a:prstClr val="white"/>
                </a:solidFill>
                <a:latin typeface="Trade Gothic Next" panose="020B0503040303020004" pitchFamily="34" charset="0"/>
              </a:rPr>
              <a:t>Business Domain Workgroups</a:t>
            </a:r>
          </a:p>
        </p:txBody>
      </p:sp>
      <p:sp>
        <p:nvSpPr>
          <p:cNvPr id="40" name="Rectangle 39">
            <a:extLst>
              <a:ext uri="{FF2B5EF4-FFF2-40B4-BE49-F238E27FC236}">
                <a16:creationId xmlns:a16="http://schemas.microsoft.com/office/drawing/2014/main" id="{63607095-37D8-BFCD-1320-C15E4CCCF284}"/>
              </a:ext>
            </a:extLst>
          </p:cNvPr>
          <p:cNvSpPr/>
          <p:nvPr/>
        </p:nvSpPr>
        <p:spPr>
          <a:xfrm>
            <a:off x="7224531" y="1481240"/>
            <a:ext cx="1416551" cy="494383"/>
          </a:xfrm>
          <a:prstGeom prst="rect">
            <a:avLst/>
          </a:prstGeom>
          <a:solidFill>
            <a:srgbClr val="005CAB"/>
          </a:solidFill>
          <a:ln>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00000"/>
              </a:lnSpc>
              <a:spcBef>
                <a:spcPts val="0"/>
              </a:spcBef>
              <a:defRPr/>
            </a:pPr>
            <a:r>
              <a:rPr lang="en-US" sz="800" dirty="0">
                <a:solidFill>
                  <a:prstClr val="white"/>
                </a:solidFill>
                <a:latin typeface="Trade Gothic Next Heavy" panose="020B0903040303020004" pitchFamily="34" charset="0"/>
              </a:rPr>
              <a:t>SERVICE LOANS </a:t>
            </a:r>
          </a:p>
          <a:p>
            <a:pPr algn="ctr">
              <a:lnSpc>
                <a:spcPct val="100000"/>
              </a:lnSpc>
              <a:spcBef>
                <a:spcPts val="0"/>
              </a:spcBef>
              <a:defRPr/>
            </a:pPr>
            <a:r>
              <a:rPr lang="en-US" sz="800" dirty="0">
                <a:solidFill>
                  <a:prstClr val="white"/>
                </a:solidFill>
                <a:latin typeface="Trade Gothic Next" panose="020B0503040303020004" pitchFamily="34" charset="0"/>
              </a:rPr>
              <a:t>Business Domain Workgroups </a:t>
            </a:r>
          </a:p>
        </p:txBody>
      </p:sp>
      <p:sp>
        <p:nvSpPr>
          <p:cNvPr id="3" name="TextBox 2">
            <a:extLst>
              <a:ext uri="{FF2B5EF4-FFF2-40B4-BE49-F238E27FC236}">
                <a16:creationId xmlns:a16="http://schemas.microsoft.com/office/drawing/2014/main" id="{2A2CAA1E-22A5-6203-2A36-B3A36F71F71A}"/>
              </a:ext>
            </a:extLst>
          </p:cNvPr>
          <p:cNvSpPr txBox="1"/>
          <p:nvPr/>
        </p:nvSpPr>
        <p:spPr>
          <a:xfrm>
            <a:off x="2159402" y="1962150"/>
            <a:ext cx="1738500" cy="839717"/>
          </a:xfrm>
          <a:prstGeom prst="rect">
            <a:avLst/>
          </a:prstGeom>
          <a:noFill/>
        </p:spPr>
        <p:txBody>
          <a:bodyPr wrap="square">
            <a:spAutoFit/>
          </a:bodyPr>
          <a:lstStyle/>
          <a:p>
            <a:pPr marL="0" marR="0" lvl="1" algn="l" defTabSz="914400" rtl="0" eaLnBrk="1" fontAlgn="base" latinLnBrk="0" hangingPunct="1">
              <a:lnSpc>
                <a:spcPct val="125000"/>
              </a:lnSpc>
              <a:spcBef>
                <a:spcPct val="20000"/>
              </a:spcBef>
              <a:spcAft>
                <a:spcPct val="0"/>
              </a:spcAft>
              <a:buClrTx/>
              <a:buSzTx/>
              <a:tabLst/>
              <a:defRPr/>
            </a:pPr>
            <a:r>
              <a:rPr lang="en-US" sz="700" b="1" dirty="0">
                <a:solidFill>
                  <a:srgbClr val="004382"/>
                </a:solidFill>
                <a:latin typeface="Trade Gothic Next" panose="020B0503040303020004" pitchFamily="34" charset="0"/>
                <a:hlinkClick r:id="rId14">
                  <a:extLst>
                    <a:ext uri="{A12FA001-AC4F-418D-AE19-62706E023703}">
                      <ahyp:hlinkClr xmlns:ahyp="http://schemas.microsoft.com/office/drawing/2018/hyperlinkcolor" val="tx"/>
                    </a:ext>
                  </a:extLst>
                </a:hlinkClick>
              </a:rPr>
              <a:t>Title and Closing CoP </a:t>
            </a:r>
            <a:endParaRPr lang="en-US" sz="700" b="1" dirty="0">
              <a:solidFill>
                <a:srgbClr val="004382"/>
              </a:solidFill>
              <a:latin typeface="Trade Gothic Next" panose="020B0503040303020004" pitchFamily="34" charset="0"/>
            </a:endParaRPr>
          </a:p>
          <a:p>
            <a:pPr marL="228600" marR="0" lvl="1" indent="-228600" algn="l" defTabSz="914400" rtl="0" eaLnBrk="1" fontAlgn="base" latinLnBrk="0" hangingPunct="1">
              <a:lnSpc>
                <a:spcPct val="125000"/>
              </a:lnSpc>
              <a:spcBef>
                <a:spcPct val="20000"/>
              </a:spcBef>
              <a:spcAft>
                <a:spcPct val="0"/>
              </a:spcAft>
              <a:buClrTx/>
              <a:buSzTx/>
              <a:buFont typeface="Wingdings" panose="05000000000000000000" pitchFamily="2" charset="2"/>
              <a:buChar char="q"/>
              <a:tabLst/>
              <a:defRPr/>
            </a:pPr>
            <a:r>
              <a:rPr kumimoji="0" lang="en-US" sz="700" b="1" i="0" u="none" strike="noStrike" kern="1200" cap="none" spc="0" normalizeH="0" baseline="0" noProof="0" dirty="0">
                <a:ln>
                  <a:noFill/>
                </a:ln>
                <a:solidFill>
                  <a:srgbClr val="004382"/>
                </a:solidFill>
                <a:effectLst/>
                <a:uLnTx/>
                <a:uFillTx/>
                <a:latin typeface="Trade Gothic Next" panose="020B0503040303020004" pitchFamily="34" charset="0"/>
                <a:hlinkClick r:id="rId15">
                  <a:extLst>
                    <a:ext uri="{A12FA001-AC4F-418D-AE19-62706E023703}">
                      <ahyp:hlinkClr xmlns:ahyp="http://schemas.microsoft.com/office/drawing/2018/hyperlinkcolor" val="tx"/>
                    </a:ext>
                  </a:extLst>
                </a:hlinkClick>
              </a:rPr>
              <a:t>Closing Instructions DWG</a:t>
            </a:r>
            <a:endParaRPr kumimoji="0" lang="en-US" sz="700" b="1" i="0" u="none" strike="noStrike" kern="1200" cap="none" spc="0" normalizeH="0" baseline="0" noProof="0" dirty="0">
              <a:ln>
                <a:noFill/>
              </a:ln>
              <a:solidFill>
                <a:srgbClr val="004382"/>
              </a:solidFill>
              <a:effectLst/>
              <a:uLnTx/>
              <a:uFillTx/>
              <a:latin typeface="Trade Gothic Next" panose="020B0503040303020004" pitchFamily="34" charset="0"/>
            </a:endParaRPr>
          </a:p>
          <a:p>
            <a:pPr marL="228600" marR="0" lvl="1" indent="-228600" algn="l" defTabSz="914400" rtl="0" eaLnBrk="1" fontAlgn="base" latinLnBrk="0" hangingPunct="1">
              <a:lnSpc>
                <a:spcPct val="125000"/>
              </a:lnSpc>
              <a:spcBef>
                <a:spcPct val="20000"/>
              </a:spcBef>
              <a:spcAft>
                <a:spcPct val="0"/>
              </a:spcAft>
              <a:buClrTx/>
              <a:buSzTx/>
              <a:buFont typeface="Wingdings" panose="05000000000000000000" pitchFamily="2" charset="2"/>
              <a:buChar char="q"/>
              <a:tabLst/>
              <a:defRPr/>
            </a:pPr>
            <a:r>
              <a:rPr kumimoji="0" lang="en-US" sz="700" b="1" i="0" u="none" strike="noStrike" kern="1200" cap="none" spc="0" normalizeH="0" baseline="0" noProof="0" dirty="0">
                <a:ln>
                  <a:noFill/>
                </a:ln>
                <a:solidFill>
                  <a:srgbClr val="004382"/>
                </a:solidFill>
                <a:effectLst/>
                <a:uLnTx/>
                <a:uFillTx/>
                <a:latin typeface="Trade Gothic Next" panose="020B0503040303020004" pitchFamily="34" charset="0"/>
                <a:hlinkClick r:id="rId16">
                  <a:extLst>
                    <a:ext uri="{A12FA001-AC4F-418D-AE19-62706E023703}">
                      <ahyp:hlinkClr xmlns:ahyp="http://schemas.microsoft.com/office/drawing/2018/hyperlinkcolor" val="tx"/>
                    </a:ext>
                  </a:extLst>
                </a:hlinkClick>
              </a:rPr>
              <a:t>Title &amp; Closing Docs to Data DWG</a:t>
            </a:r>
            <a:endParaRPr kumimoji="0" lang="en-US" sz="700" b="1" i="0" u="none" strike="noStrike" kern="1200" cap="none" spc="0" normalizeH="0" baseline="0" noProof="0" dirty="0">
              <a:ln>
                <a:noFill/>
              </a:ln>
              <a:solidFill>
                <a:srgbClr val="004382"/>
              </a:solidFill>
              <a:effectLst/>
              <a:uLnTx/>
              <a:uFillTx/>
              <a:latin typeface="Trade Gothic Next" panose="020B0503040303020004" pitchFamily="34" charset="0"/>
            </a:endParaRPr>
          </a:p>
          <a:p>
            <a:pPr marL="228600" lvl="1" indent="-228600">
              <a:buFont typeface="Wingdings" panose="05000000000000000000" pitchFamily="2" charset="2"/>
              <a:buChar char="q"/>
              <a:defRPr/>
            </a:pPr>
            <a:r>
              <a:rPr lang="en-US" sz="700" b="1" dirty="0">
                <a:solidFill>
                  <a:srgbClr val="004382"/>
                </a:solidFill>
                <a:latin typeface="Trade Gothic Next" panose="020B0503040303020004" pitchFamily="34" charset="0"/>
                <a:hlinkClick r:id="rId17">
                  <a:extLst>
                    <a:ext uri="{A12FA001-AC4F-418D-AE19-62706E023703}">
                      <ahyp:hlinkClr xmlns:ahyp="http://schemas.microsoft.com/office/drawing/2018/hyperlinkcolor" val="tx"/>
                    </a:ext>
                  </a:extLst>
                </a:hlinkClick>
              </a:rPr>
              <a:t>Fee Modernization DWG</a:t>
            </a:r>
            <a:endParaRPr lang="en-US" sz="700" b="1" dirty="0">
              <a:solidFill>
                <a:srgbClr val="004382"/>
              </a:solidFill>
              <a:latin typeface="Trade Gothic Next" panose="020B0503040303020004" pitchFamily="34" charset="0"/>
            </a:endParaRPr>
          </a:p>
          <a:p>
            <a:pPr marL="228600" marR="0" lvl="1" indent="-228600" algn="l" defTabSz="914400" rtl="0" eaLnBrk="1" fontAlgn="base" latinLnBrk="0" hangingPunct="1">
              <a:lnSpc>
                <a:spcPct val="125000"/>
              </a:lnSpc>
              <a:spcBef>
                <a:spcPct val="20000"/>
              </a:spcBef>
              <a:spcAft>
                <a:spcPct val="0"/>
              </a:spcAft>
              <a:buClrTx/>
              <a:buSzTx/>
              <a:buFont typeface="Wingdings" panose="05000000000000000000" pitchFamily="2" charset="2"/>
              <a:buChar char="q"/>
              <a:tabLst/>
              <a:defRPr/>
            </a:pPr>
            <a:r>
              <a:rPr kumimoji="0" lang="en-US" sz="700" b="1" i="0" u="none" strike="noStrike" kern="1200" cap="none" spc="0" normalizeH="0" baseline="0" noProof="0" dirty="0">
                <a:ln>
                  <a:noFill/>
                </a:ln>
                <a:solidFill>
                  <a:srgbClr val="004382"/>
                </a:solidFill>
                <a:effectLst/>
                <a:uLnTx/>
                <a:uFillTx/>
                <a:latin typeface="Trade Gothic Next" panose="020B0503040303020004" pitchFamily="34" charset="0"/>
                <a:hlinkClick r:id="rId18">
                  <a:extLst>
                    <a:ext uri="{A12FA001-AC4F-418D-AE19-62706E023703}">
                      <ahyp:hlinkClr xmlns:ahyp="http://schemas.microsoft.com/office/drawing/2018/hyperlinkcolor" val="tx"/>
                    </a:ext>
                  </a:extLst>
                </a:hlinkClick>
              </a:rPr>
              <a:t>Title Pricing API DWG</a:t>
            </a:r>
            <a:endParaRPr kumimoji="0" lang="en-US" sz="700" b="1" i="0" u="none" strike="noStrike" kern="1200" cap="none" spc="0" normalizeH="0" baseline="0" noProof="0" dirty="0">
              <a:ln>
                <a:noFill/>
              </a:ln>
              <a:solidFill>
                <a:srgbClr val="004382"/>
              </a:solidFill>
              <a:effectLst/>
              <a:uLnTx/>
              <a:uFillTx/>
              <a:latin typeface="Trade Gothic Next" panose="020B0503040303020004" pitchFamily="34" charset="0"/>
            </a:endParaRPr>
          </a:p>
        </p:txBody>
      </p:sp>
      <p:sp>
        <p:nvSpPr>
          <p:cNvPr id="7" name="TextBox 6">
            <a:extLst>
              <a:ext uri="{FF2B5EF4-FFF2-40B4-BE49-F238E27FC236}">
                <a16:creationId xmlns:a16="http://schemas.microsoft.com/office/drawing/2014/main" id="{23E770F3-4363-E366-59AB-A37C55072C32}"/>
              </a:ext>
            </a:extLst>
          </p:cNvPr>
          <p:cNvSpPr txBox="1"/>
          <p:nvPr/>
        </p:nvSpPr>
        <p:spPr>
          <a:xfrm>
            <a:off x="3841922" y="1962150"/>
            <a:ext cx="1441760" cy="1109022"/>
          </a:xfrm>
          <a:prstGeom prst="rect">
            <a:avLst/>
          </a:prstGeom>
          <a:noFill/>
        </p:spPr>
        <p:txBody>
          <a:bodyPr wrap="square">
            <a:spAutoFit/>
          </a:bodyPr>
          <a:lstStyle/>
          <a:p>
            <a:pPr marL="0" marR="0" lvl="1" algn="l" defTabSz="914400" rtl="0" eaLnBrk="1" fontAlgn="base" latinLnBrk="0" hangingPunct="1">
              <a:lnSpc>
                <a:spcPct val="125000"/>
              </a:lnSpc>
              <a:spcBef>
                <a:spcPct val="20000"/>
              </a:spcBef>
              <a:spcAft>
                <a:spcPct val="0"/>
              </a:spcAft>
              <a:buClrTx/>
              <a:buSzTx/>
              <a:tabLst/>
              <a:defRPr/>
            </a:pPr>
            <a:r>
              <a:rPr kumimoji="0" lang="en-US" sz="700" b="1" i="0" u="none" strike="noStrike" kern="1200" cap="none" spc="0" normalizeH="0" baseline="0" noProof="0" dirty="0">
                <a:ln>
                  <a:noFill/>
                </a:ln>
                <a:solidFill>
                  <a:srgbClr val="004382"/>
                </a:solidFill>
                <a:effectLst/>
                <a:uLnTx/>
                <a:uFillTx/>
                <a:latin typeface="Trade Gothic Next" panose="020B0503040303020004" pitchFamily="34" charset="0"/>
                <a:hlinkClick r:id="rId19">
                  <a:extLst>
                    <a:ext uri="{A12FA001-AC4F-418D-AE19-62706E023703}">
                      <ahyp:hlinkClr xmlns:ahyp="http://schemas.microsoft.com/office/drawing/2018/hyperlinkcolor" val="tx"/>
                    </a:ext>
                  </a:extLst>
                </a:hlinkClick>
              </a:rPr>
              <a:t>Mortgage Insurance (MI) CoP</a:t>
            </a:r>
            <a:endParaRPr kumimoji="0" lang="en-US" sz="700" b="1" i="0" u="none" strike="noStrike" kern="1200" cap="none" spc="0" normalizeH="0" baseline="0" noProof="0" dirty="0">
              <a:ln>
                <a:noFill/>
              </a:ln>
              <a:solidFill>
                <a:srgbClr val="004382"/>
              </a:solidFill>
              <a:effectLst/>
              <a:uLnTx/>
              <a:uFillTx/>
              <a:latin typeface="Trade Gothic Next" panose="020B0503040303020004" pitchFamily="34" charset="0"/>
            </a:endParaRPr>
          </a:p>
          <a:p>
            <a:pPr marL="0" lvl="1" indent="-228600">
              <a:buFont typeface="Wingdings" panose="05000000000000000000" pitchFamily="2" charset="2"/>
              <a:buChar char="q"/>
              <a:defRPr/>
            </a:pPr>
            <a:r>
              <a:rPr lang="en-US" sz="700" b="1" dirty="0">
                <a:solidFill>
                  <a:srgbClr val="004382"/>
                </a:solidFill>
                <a:latin typeface="Trade Gothic Next" panose="020B0503040303020004" pitchFamily="34" charset="0"/>
                <a:hlinkClick r:id="rId20">
                  <a:extLst>
                    <a:ext uri="{A12FA001-AC4F-418D-AE19-62706E023703}">
                      <ahyp:hlinkClr xmlns:ahyp="http://schemas.microsoft.com/office/drawing/2018/hyperlinkcolor" val="tx"/>
                    </a:ext>
                  </a:extLst>
                </a:hlinkClick>
              </a:rPr>
              <a:t>MI Claim Submission</a:t>
            </a:r>
            <a:endParaRPr lang="en-US" sz="700" b="1" dirty="0">
              <a:solidFill>
                <a:srgbClr val="004382"/>
              </a:solidFill>
              <a:latin typeface="Trade Gothic Next" panose="020B0503040303020004" pitchFamily="34" charset="0"/>
            </a:endParaRPr>
          </a:p>
          <a:p>
            <a:pPr marL="0" marR="0" lvl="1" algn="l" defTabSz="914400" rtl="0" eaLnBrk="1" fontAlgn="base" latinLnBrk="0" hangingPunct="1">
              <a:lnSpc>
                <a:spcPct val="125000"/>
              </a:lnSpc>
              <a:spcBef>
                <a:spcPct val="20000"/>
              </a:spcBef>
              <a:spcAft>
                <a:spcPct val="0"/>
              </a:spcAft>
              <a:buClrTx/>
              <a:buSzTx/>
              <a:tabLst/>
              <a:defRPr/>
            </a:pPr>
            <a:r>
              <a:rPr kumimoji="0" lang="en-US" sz="700" b="1" i="0" u="none" strike="noStrike" kern="1200" cap="none" spc="0" normalizeH="0" baseline="0" noProof="0" dirty="0">
                <a:ln>
                  <a:noFill/>
                </a:ln>
                <a:solidFill>
                  <a:srgbClr val="004382"/>
                </a:solidFill>
                <a:effectLst/>
                <a:uLnTx/>
                <a:uFillTx/>
                <a:latin typeface="Trade Gothic Next" panose="020B0503040303020004" pitchFamily="34" charset="0"/>
                <a:hlinkClick r:id="rId21">
                  <a:extLst>
                    <a:ext uri="{A12FA001-AC4F-418D-AE19-62706E023703}">
                      <ahyp:hlinkClr xmlns:ahyp="http://schemas.microsoft.com/office/drawing/2018/hyperlinkcolor" val="tx"/>
                    </a:ext>
                  </a:extLst>
                </a:hlinkClick>
              </a:rPr>
              <a:t>Credit Reporting CoP</a:t>
            </a:r>
            <a:endParaRPr kumimoji="0" lang="en-US" sz="700" b="1" i="0" u="none" strike="noStrike" kern="1200" cap="none" spc="0" normalizeH="0" baseline="0" noProof="0" dirty="0">
              <a:ln>
                <a:noFill/>
              </a:ln>
              <a:solidFill>
                <a:srgbClr val="004382"/>
              </a:solidFill>
              <a:effectLst/>
              <a:uLnTx/>
              <a:uFillTx/>
              <a:latin typeface="Trade Gothic Next" panose="020B0503040303020004" pitchFamily="34" charset="0"/>
            </a:endParaRPr>
          </a:p>
          <a:p>
            <a:pPr marL="0" marR="0" lvl="1" algn="l" defTabSz="914400" rtl="0" eaLnBrk="1" fontAlgn="base" latinLnBrk="0" hangingPunct="1">
              <a:lnSpc>
                <a:spcPct val="125000"/>
              </a:lnSpc>
              <a:spcBef>
                <a:spcPct val="20000"/>
              </a:spcBef>
              <a:spcAft>
                <a:spcPct val="0"/>
              </a:spcAft>
              <a:buClrTx/>
              <a:buSzTx/>
              <a:tabLst/>
              <a:defRPr/>
            </a:pPr>
            <a:r>
              <a:rPr kumimoji="0" lang="en-US" sz="700" b="1" i="0" u="none" strike="noStrike" kern="1200" cap="none" spc="0" normalizeH="0" baseline="0" noProof="0" dirty="0">
                <a:ln>
                  <a:noFill/>
                </a:ln>
                <a:solidFill>
                  <a:srgbClr val="004382"/>
                </a:solidFill>
                <a:effectLst/>
                <a:uLnTx/>
                <a:uFillTx/>
                <a:latin typeface="Trade Gothic Next" panose="020B0503040303020004" pitchFamily="34" charset="0"/>
                <a:hlinkClick r:id="rId22">
                  <a:extLst>
                    <a:ext uri="{A12FA001-AC4F-418D-AE19-62706E023703}">
                      <ahyp:hlinkClr xmlns:ahyp="http://schemas.microsoft.com/office/drawing/2018/hyperlinkcolor" val="tx"/>
                    </a:ext>
                  </a:extLst>
                </a:hlinkClick>
              </a:rPr>
              <a:t>Property &amp; Valuation Services (</a:t>
            </a:r>
            <a:r>
              <a:rPr kumimoji="0" lang="en-US" sz="700" b="1" i="0" u="none" strike="noStrike" kern="1200" cap="none" spc="0" normalizeH="0" baseline="0" noProof="0" dirty="0" err="1">
                <a:ln>
                  <a:noFill/>
                </a:ln>
                <a:solidFill>
                  <a:srgbClr val="004382"/>
                </a:solidFill>
                <a:effectLst/>
                <a:uLnTx/>
                <a:uFillTx/>
                <a:latin typeface="Trade Gothic Next" panose="020B0503040303020004" pitchFamily="34" charset="0"/>
                <a:hlinkClick r:id="rId22">
                  <a:extLst>
                    <a:ext uri="{A12FA001-AC4F-418D-AE19-62706E023703}">
                      <ahyp:hlinkClr xmlns:ahyp="http://schemas.microsoft.com/office/drawing/2018/hyperlinkcolor" val="tx"/>
                    </a:ext>
                  </a:extLst>
                </a:hlinkClick>
              </a:rPr>
              <a:t>PaVS</a:t>
            </a:r>
            <a:r>
              <a:rPr kumimoji="0" lang="en-US" sz="700" b="1" i="0" u="none" strike="noStrike" kern="1200" cap="none" spc="0" normalizeH="0" baseline="0" noProof="0" dirty="0">
                <a:ln>
                  <a:noFill/>
                </a:ln>
                <a:solidFill>
                  <a:srgbClr val="004382"/>
                </a:solidFill>
                <a:effectLst/>
                <a:uLnTx/>
                <a:uFillTx/>
                <a:latin typeface="Trade Gothic Next" panose="020B0503040303020004" pitchFamily="34" charset="0"/>
                <a:hlinkClick r:id="rId22">
                  <a:extLst>
                    <a:ext uri="{A12FA001-AC4F-418D-AE19-62706E023703}">
                      <ahyp:hlinkClr xmlns:ahyp="http://schemas.microsoft.com/office/drawing/2018/hyperlinkcolor" val="tx"/>
                    </a:ext>
                  </a:extLst>
                </a:hlinkClick>
              </a:rPr>
              <a:t>) CoP</a:t>
            </a:r>
            <a:endParaRPr kumimoji="0" lang="en-US" sz="700" b="1" i="0" u="none" strike="noStrike" kern="1200" cap="none" spc="0" normalizeH="0" baseline="0" noProof="0" dirty="0">
              <a:ln>
                <a:noFill/>
              </a:ln>
              <a:solidFill>
                <a:srgbClr val="004382"/>
              </a:solidFill>
              <a:effectLst/>
              <a:uLnTx/>
              <a:uFillTx/>
              <a:latin typeface="Trade Gothic Next" panose="020B0503040303020004" pitchFamily="34" charset="0"/>
            </a:endParaRPr>
          </a:p>
          <a:p>
            <a:pPr marL="171450" marR="0" lvl="1" indent="-171450" algn="l" defTabSz="914400" rtl="0" eaLnBrk="1" fontAlgn="base" latinLnBrk="0" hangingPunct="1">
              <a:lnSpc>
                <a:spcPct val="125000"/>
              </a:lnSpc>
              <a:spcBef>
                <a:spcPct val="20000"/>
              </a:spcBef>
              <a:spcAft>
                <a:spcPct val="0"/>
              </a:spcAft>
              <a:buClrTx/>
              <a:buSzTx/>
              <a:buFont typeface="Wingdings" panose="05000000000000000000" pitchFamily="2" charset="2"/>
              <a:buChar char="q"/>
              <a:tabLst/>
              <a:defRPr/>
            </a:pPr>
            <a:r>
              <a:rPr lang="en-US" sz="700" b="1" dirty="0">
                <a:solidFill>
                  <a:schemeClr val="accent1"/>
                </a:solidFill>
                <a:latin typeface="Trade Gothic Next" panose="020B0503040303020004" pitchFamily="34" charset="0"/>
                <a:hlinkClick r:id="rId23">
                  <a:extLst>
                    <a:ext uri="{A12FA001-AC4F-418D-AE19-62706E023703}">
                      <ahyp:hlinkClr xmlns:ahyp="http://schemas.microsoft.com/office/drawing/2018/hyperlinkcolor" val="tx"/>
                    </a:ext>
                  </a:extLst>
                </a:hlinkClick>
              </a:rPr>
              <a:t>Automated Valuation Model DWG </a:t>
            </a:r>
            <a:r>
              <a:rPr lang="en-US" sz="700" b="1" dirty="0">
                <a:solidFill>
                  <a:srgbClr val="004382"/>
                </a:solidFill>
                <a:latin typeface="Trade Gothic Next" panose="020B0503040303020004" pitchFamily="34" charset="0"/>
              </a:rPr>
              <a:t>	</a:t>
            </a:r>
            <a:endParaRPr kumimoji="0" lang="en-US" sz="700" b="0" i="0" u="none" strike="noStrike" kern="1200" cap="none" spc="0" normalizeH="0" baseline="0" noProof="0" dirty="0">
              <a:ln>
                <a:noFill/>
              </a:ln>
              <a:solidFill>
                <a:srgbClr val="004382"/>
              </a:solidFill>
              <a:effectLst/>
              <a:uLnTx/>
              <a:uFillTx/>
              <a:latin typeface="Trade Gothic Next" panose="020B0503040303020004" pitchFamily="34" charset="0"/>
            </a:endParaRPr>
          </a:p>
        </p:txBody>
      </p:sp>
      <p:sp>
        <p:nvSpPr>
          <p:cNvPr id="9" name="TextBox 8">
            <a:extLst>
              <a:ext uri="{FF2B5EF4-FFF2-40B4-BE49-F238E27FC236}">
                <a16:creationId xmlns:a16="http://schemas.microsoft.com/office/drawing/2014/main" id="{000A8D77-0338-2534-9E58-47F4C491E17C}"/>
              </a:ext>
            </a:extLst>
          </p:cNvPr>
          <p:cNvSpPr txBox="1"/>
          <p:nvPr/>
        </p:nvSpPr>
        <p:spPr>
          <a:xfrm>
            <a:off x="5506286" y="1962150"/>
            <a:ext cx="1555434" cy="683520"/>
          </a:xfrm>
          <a:prstGeom prst="rect">
            <a:avLst/>
          </a:prstGeom>
          <a:noFill/>
        </p:spPr>
        <p:txBody>
          <a:bodyPr wrap="square">
            <a:spAutoFit/>
          </a:bodyPr>
          <a:lstStyle/>
          <a:p>
            <a:pPr marL="0" marR="0" lvl="1" algn="l" defTabSz="914400" rtl="0" eaLnBrk="1" fontAlgn="base" latinLnBrk="0" hangingPunct="1">
              <a:lnSpc>
                <a:spcPct val="125000"/>
              </a:lnSpc>
              <a:spcBef>
                <a:spcPct val="20000"/>
              </a:spcBef>
              <a:spcAft>
                <a:spcPct val="0"/>
              </a:spcAft>
              <a:buClrTx/>
              <a:buSzTx/>
              <a:tabLst/>
              <a:defRPr/>
            </a:pPr>
            <a:r>
              <a:rPr kumimoji="0" lang="en-US" sz="700" b="1" i="0" u="none" strike="noStrike" kern="1200" cap="none" spc="0" normalizeH="0" baseline="0" noProof="0" dirty="0">
                <a:ln>
                  <a:noFill/>
                </a:ln>
                <a:solidFill>
                  <a:srgbClr val="004382"/>
                </a:solidFill>
                <a:effectLst/>
                <a:uLnTx/>
                <a:uFillTx/>
                <a:latin typeface="Trade Gothic Next" panose="020B0503040303020004" pitchFamily="34" charset="0"/>
                <a:hlinkClick r:id="rId24">
                  <a:extLst>
                    <a:ext uri="{A12FA001-AC4F-418D-AE19-62706E023703}">
                      <ahyp:hlinkClr xmlns:ahyp="http://schemas.microsoft.com/office/drawing/2018/hyperlinkcolor" val="tx"/>
                    </a:ext>
                  </a:extLst>
                </a:hlinkClick>
              </a:rPr>
              <a:t>ESG CoP</a:t>
            </a:r>
            <a:endParaRPr kumimoji="0" lang="en-US" sz="700" b="1" i="0" u="none" strike="noStrike" kern="1200" cap="none" spc="0" normalizeH="0" baseline="0" noProof="0" dirty="0">
              <a:ln>
                <a:noFill/>
              </a:ln>
              <a:solidFill>
                <a:srgbClr val="004382"/>
              </a:solidFill>
              <a:effectLst/>
              <a:uLnTx/>
              <a:uFillTx/>
              <a:latin typeface="Trade Gothic Next" panose="020B0503040303020004" pitchFamily="34" charset="0"/>
              <a:hlinkClick r:id="" action="ppaction://noaction">
                <a:extLst>
                  <a:ext uri="{A12FA001-AC4F-418D-AE19-62706E023703}">
                    <ahyp:hlinkClr xmlns:ahyp="http://schemas.microsoft.com/office/drawing/2018/hyperlinkcolor" val="tx"/>
                  </a:ext>
                </a:extLst>
              </a:hlinkClick>
            </a:endParaRPr>
          </a:p>
          <a:p>
            <a:pPr marL="0" marR="0" lvl="1" algn="l" defTabSz="914400" rtl="0" eaLnBrk="1" fontAlgn="base" latinLnBrk="0" hangingPunct="1">
              <a:lnSpc>
                <a:spcPct val="125000"/>
              </a:lnSpc>
              <a:spcBef>
                <a:spcPct val="20000"/>
              </a:spcBef>
              <a:spcAft>
                <a:spcPct val="0"/>
              </a:spcAft>
              <a:buClrTx/>
              <a:buSzTx/>
              <a:tabLst/>
              <a:defRPr/>
            </a:pPr>
            <a:r>
              <a:rPr kumimoji="0" lang="en-US" sz="700" b="1" i="0" u="none" strike="noStrike" kern="1200" cap="none" spc="0" normalizeH="0" baseline="0" noProof="0" dirty="0">
                <a:ln>
                  <a:noFill/>
                </a:ln>
                <a:solidFill>
                  <a:srgbClr val="004382"/>
                </a:solidFill>
                <a:effectLst/>
                <a:uLnTx/>
                <a:uFillTx/>
                <a:latin typeface="Trade Gothic Next" panose="020B0503040303020004" pitchFamily="34" charset="0"/>
                <a:hlinkClick r:id="" action="ppaction://noaction">
                  <a:extLst>
                    <a:ext uri="{A12FA001-AC4F-418D-AE19-62706E023703}">
                      <ahyp:hlinkClr xmlns:ahyp="http://schemas.microsoft.com/office/drawing/2018/hyperlinkcolor" val="tx"/>
                    </a:ext>
                  </a:extLst>
                </a:hlinkClick>
              </a:rPr>
              <a:t>Secondary CoP</a:t>
            </a:r>
          </a:p>
          <a:p>
            <a:pPr marL="228600" lvl="1" indent="-228600">
              <a:buFont typeface="Wingdings" panose="05000000000000000000" pitchFamily="2" charset="2"/>
              <a:buChar char="q"/>
              <a:defRPr/>
            </a:pPr>
            <a:r>
              <a:rPr kumimoji="0" lang="en-US" sz="700" b="1" i="0" u="none" strike="noStrike" kern="1200" cap="none" spc="0" normalizeH="0" baseline="0" noProof="0" dirty="0">
                <a:ln>
                  <a:noFill/>
                </a:ln>
                <a:solidFill>
                  <a:srgbClr val="004382"/>
                </a:solidFill>
                <a:effectLst/>
                <a:uLnTx/>
                <a:uFillTx/>
                <a:latin typeface="Trade Gothic Next" panose="020B0503040303020004" pitchFamily="34" charset="0"/>
                <a:hlinkClick r:id="rId25">
                  <a:extLst>
                    <a:ext uri="{A12FA001-AC4F-418D-AE19-62706E023703}">
                      <ahyp:hlinkClr xmlns:ahyp="http://schemas.microsoft.com/office/drawing/2018/hyperlinkcolor" val="tx"/>
                    </a:ext>
                  </a:extLst>
                </a:hlinkClick>
              </a:rPr>
              <a:t>Private Label RMBS DWG</a:t>
            </a:r>
            <a:endParaRPr kumimoji="0" lang="en-US" sz="700" b="1" i="0" u="none" strike="noStrike" kern="1200" cap="none" spc="0" normalizeH="0" baseline="0" noProof="0" dirty="0">
              <a:ln>
                <a:noFill/>
              </a:ln>
              <a:solidFill>
                <a:srgbClr val="004382"/>
              </a:solidFill>
              <a:effectLst/>
              <a:uLnTx/>
              <a:uFillTx/>
              <a:latin typeface="Trade Gothic Next" panose="020B0503040303020004" pitchFamily="34" charset="0"/>
            </a:endParaRPr>
          </a:p>
          <a:p>
            <a:pPr marL="0" marR="0" lvl="1" algn="l" defTabSz="914400" rtl="0" eaLnBrk="1" fontAlgn="base" latinLnBrk="0" hangingPunct="1">
              <a:lnSpc>
                <a:spcPct val="125000"/>
              </a:lnSpc>
              <a:spcBef>
                <a:spcPct val="20000"/>
              </a:spcBef>
              <a:spcAft>
                <a:spcPct val="0"/>
              </a:spcAft>
              <a:buClrTx/>
              <a:buSzTx/>
              <a:tabLst/>
              <a:defRPr/>
            </a:pPr>
            <a:r>
              <a:rPr lang="en-US" sz="700" b="1" dirty="0">
                <a:solidFill>
                  <a:srgbClr val="004382"/>
                </a:solidFill>
                <a:latin typeface="Trade Gothic Next" panose="020B0503040303020004" pitchFamily="34" charset="0"/>
              </a:rPr>
              <a:t> </a:t>
            </a:r>
            <a:endParaRPr kumimoji="0" lang="en-US" sz="700" b="1" i="0" u="none" strike="noStrike" kern="1200" cap="none" spc="0" normalizeH="0" baseline="0" noProof="0" dirty="0">
              <a:ln>
                <a:noFill/>
              </a:ln>
              <a:solidFill>
                <a:srgbClr val="004382"/>
              </a:solidFill>
              <a:effectLst/>
              <a:uLnTx/>
              <a:uFillTx/>
              <a:latin typeface="Trade Gothic Next" panose="020B0503040303020004" pitchFamily="34" charset="0"/>
            </a:endParaRPr>
          </a:p>
        </p:txBody>
      </p:sp>
      <p:sp>
        <p:nvSpPr>
          <p:cNvPr id="11" name="TextBox 10">
            <a:extLst>
              <a:ext uri="{FF2B5EF4-FFF2-40B4-BE49-F238E27FC236}">
                <a16:creationId xmlns:a16="http://schemas.microsoft.com/office/drawing/2014/main" id="{A60648A7-AB0F-30DA-3EC0-E2F41A8F71D5}"/>
              </a:ext>
            </a:extLst>
          </p:cNvPr>
          <p:cNvSpPr txBox="1"/>
          <p:nvPr/>
        </p:nvSpPr>
        <p:spPr>
          <a:xfrm>
            <a:off x="7143314" y="1962150"/>
            <a:ext cx="1569924" cy="661976"/>
          </a:xfrm>
          <a:prstGeom prst="rect">
            <a:avLst/>
          </a:prstGeom>
          <a:noFill/>
        </p:spPr>
        <p:txBody>
          <a:bodyPr wrap="square">
            <a:spAutoFit/>
          </a:bodyPr>
          <a:lstStyle/>
          <a:p>
            <a:pPr marL="0" marR="0" lvl="1" algn="l" defTabSz="914400" rtl="0" eaLnBrk="1" fontAlgn="base" latinLnBrk="0" hangingPunct="1">
              <a:lnSpc>
                <a:spcPct val="125000"/>
              </a:lnSpc>
              <a:spcBef>
                <a:spcPct val="20000"/>
              </a:spcBef>
              <a:spcAft>
                <a:spcPct val="0"/>
              </a:spcAft>
              <a:buClrTx/>
              <a:buSzTx/>
              <a:tabLst/>
              <a:defRPr/>
            </a:pPr>
            <a:r>
              <a:rPr kumimoji="0" lang="en-US" sz="700" b="1" i="0" u="none" strike="noStrike" kern="1200" cap="none" spc="0" normalizeH="0" baseline="0" noProof="0" dirty="0">
                <a:ln>
                  <a:noFill/>
                </a:ln>
                <a:solidFill>
                  <a:srgbClr val="004382"/>
                </a:solidFill>
                <a:effectLst/>
                <a:uLnTx/>
                <a:uFillTx/>
                <a:latin typeface="Trade Gothic Next" panose="020B0503040303020004" pitchFamily="34" charset="0"/>
                <a:hlinkClick r:id="rId26">
                  <a:extLst>
                    <a:ext uri="{A12FA001-AC4F-418D-AE19-62706E023703}">
                      <ahyp:hlinkClr xmlns:ahyp="http://schemas.microsoft.com/office/drawing/2018/hyperlinkcolor" val="tx"/>
                    </a:ext>
                  </a:extLst>
                </a:hlinkClick>
              </a:rPr>
              <a:t>Servicing CoP </a:t>
            </a:r>
            <a:endParaRPr kumimoji="0" lang="en-US" sz="700" b="1" i="0" u="none" strike="noStrike" kern="1200" cap="none" spc="0" normalizeH="0" baseline="0" noProof="0" dirty="0">
              <a:ln>
                <a:noFill/>
              </a:ln>
              <a:solidFill>
                <a:srgbClr val="004382"/>
              </a:solidFill>
              <a:effectLst/>
              <a:uLnTx/>
              <a:uFillTx/>
              <a:latin typeface="Trade Gothic Next" panose="020B0503040303020004" pitchFamily="34" charset="0"/>
            </a:endParaRPr>
          </a:p>
          <a:p>
            <a:pPr marL="228600" marR="0" lvl="1" indent="-228600" algn="l" defTabSz="914400" rtl="0" eaLnBrk="1" fontAlgn="base" latinLnBrk="0" hangingPunct="1">
              <a:lnSpc>
                <a:spcPct val="125000"/>
              </a:lnSpc>
              <a:spcBef>
                <a:spcPct val="20000"/>
              </a:spcBef>
              <a:spcAft>
                <a:spcPct val="0"/>
              </a:spcAft>
              <a:buClrTx/>
              <a:buSzTx/>
              <a:buFont typeface="Wingdings" panose="05000000000000000000" pitchFamily="2" charset="2"/>
              <a:buChar char="q"/>
              <a:tabLst/>
              <a:defRPr/>
            </a:pPr>
            <a:r>
              <a:rPr kumimoji="0" lang="en-US" sz="700" b="1" i="0" u="none" strike="noStrike" kern="1200" cap="none" spc="0" normalizeH="0" baseline="0" noProof="0" dirty="0">
                <a:ln>
                  <a:noFill/>
                </a:ln>
                <a:solidFill>
                  <a:srgbClr val="004382"/>
                </a:solidFill>
                <a:effectLst/>
                <a:uLnTx/>
                <a:uFillTx/>
                <a:latin typeface="Trade Gothic Next" panose="020B0503040303020004" pitchFamily="34" charset="0"/>
                <a:hlinkClick r:id="rId27">
                  <a:extLst>
                    <a:ext uri="{A12FA001-AC4F-418D-AE19-62706E023703}">
                      <ahyp:hlinkClr xmlns:ahyp="http://schemas.microsoft.com/office/drawing/2018/hyperlinkcolor" val="tx"/>
                    </a:ext>
                  </a:extLst>
                </a:hlinkClick>
              </a:rPr>
              <a:t>Servicing Transfers DWG</a:t>
            </a:r>
            <a:endParaRPr kumimoji="0" lang="en-US" sz="700" b="1" i="0" u="none" strike="noStrike" kern="1200" cap="none" spc="0" normalizeH="0" baseline="0" noProof="0" dirty="0">
              <a:ln>
                <a:noFill/>
              </a:ln>
              <a:solidFill>
                <a:srgbClr val="004382"/>
              </a:solidFill>
              <a:effectLst/>
              <a:uLnTx/>
              <a:uFillTx/>
              <a:latin typeface="Trade Gothic Next" panose="020B0503040303020004" pitchFamily="34" charset="0"/>
            </a:endParaRPr>
          </a:p>
          <a:p>
            <a:pPr marL="228600" lvl="1" indent="-228600">
              <a:buFont typeface="Wingdings" panose="05000000000000000000" pitchFamily="2" charset="2"/>
              <a:buChar char="q"/>
              <a:defRPr/>
            </a:pPr>
            <a:r>
              <a:rPr lang="en-US" sz="700" b="1" dirty="0">
                <a:solidFill>
                  <a:srgbClr val="004382"/>
                </a:solidFill>
                <a:latin typeface="Trade Gothic Next" panose="020B0503040303020004" pitchFamily="34" charset="0"/>
                <a:hlinkClick r:id="rId28">
                  <a:extLst>
                    <a:ext uri="{A12FA001-AC4F-418D-AE19-62706E023703}">
                      <ahyp:hlinkClr xmlns:ahyp="http://schemas.microsoft.com/office/drawing/2018/hyperlinkcolor" val="tx"/>
                    </a:ext>
                  </a:extLst>
                </a:hlinkClick>
              </a:rPr>
              <a:t>Fed Housing Agency Servicing Data DWG</a:t>
            </a:r>
            <a:endParaRPr lang="en-US" sz="700" b="1" dirty="0">
              <a:solidFill>
                <a:srgbClr val="004382"/>
              </a:solidFill>
              <a:latin typeface="Trade Gothic Next" panose="020B0503040303020004" pitchFamily="34" charset="0"/>
            </a:endParaRPr>
          </a:p>
        </p:txBody>
      </p:sp>
      <p:sp>
        <p:nvSpPr>
          <p:cNvPr id="15" name="TextBox 14">
            <a:extLst>
              <a:ext uri="{FF2B5EF4-FFF2-40B4-BE49-F238E27FC236}">
                <a16:creationId xmlns:a16="http://schemas.microsoft.com/office/drawing/2014/main" id="{D9C6B013-F615-65B6-35C5-9AA2D07B7C05}"/>
              </a:ext>
            </a:extLst>
          </p:cNvPr>
          <p:cNvSpPr txBox="1"/>
          <p:nvPr/>
        </p:nvSpPr>
        <p:spPr>
          <a:xfrm>
            <a:off x="1869910" y="3019893"/>
            <a:ext cx="990600" cy="529516"/>
          </a:xfrm>
          <a:prstGeom prst="rect">
            <a:avLst/>
          </a:prstGeom>
        </p:spPr>
        <p:txBody>
          <a:bodyPr vert="horz" wrap="square" lIns="91440" tIns="45720" rIns="91440" bIns="45720" rtlCol="0">
            <a:normAutofit/>
          </a:bodyPr>
          <a:lstStyle/>
          <a:p>
            <a:pPr marL="0" marR="0" lvl="0" indent="0" algn="l" defTabSz="914400" rtl="0" eaLnBrk="1" fontAlgn="base" latinLnBrk="0" hangingPunct="1">
              <a:lnSpc>
                <a:spcPct val="125000"/>
              </a:lnSpc>
              <a:spcBef>
                <a:spcPct val="20000"/>
              </a:spcBef>
              <a:spcAft>
                <a:spcPct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Arial" charset="0"/>
              <a:ea typeface="ヒラギノ角ゴ Pro W3" pitchFamily="1" charset="-128"/>
              <a:cs typeface="+mn-cs"/>
            </a:endParaRPr>
          </a:p>
        </p:txBody>
      </p:sp>
      <p:sp>
        <p:nvSpPr>
          <p:cNvPr id="54" name="Left Brace 53">
            <a:extLst>
              <a:ext uri="{FF2B5EF4-FFF2-40B4-BE49-F238E27FC236}">
                <a16:creationId xmlns:a16="http://schemas.microsoft.com/office/drawing/2014/main" id="{405E723E-F919-BDE4-4A71-F885AF06666F}"/>
              </a:ext>
            </a:extLst>
          </p:cNvPr>
          <p:cNvSpPr/>
          <p:nvPr/>
        </p:nvSpPr>
        <p:spPr>
          <a:xfrm rot="5400000">
            <a:off x="1746799" y="6165"/>
            <a:ext cx="246222" cy="2622516"/>
          </a:xfrm>
          <a:prstGeom prst="leftBrace">
            <a:avLst/>
          </a:prstGeom>
          <a:noFill/>
          <a:ln w="6350" cap="flat" cmpd="sng" algn="ctr">
            <a:solidFill>
              <a:schemeClr val="tx1">
                <a:lumMod val="50000"/>
                <a:lumOff val="50000"/>
              </a:scheme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a:ln>
                <a:noFill/>
              </a:ln>
              <a:solidFill>
                <a:prstClr val="black"/>
              </a:solidFill>
              <a:effectLst/>
              <a:uLnTx/>
              <a:uFillTx/>
              <a:latin typeface="Calibri" panose="020F0502020204030204"/>
              <a:ea typeface="ヒラギノ角ゴ Pro W3" pitchFamily="1" charset="-128"/>
              <a:cs typeface="+mn-cs"/>
            </a:endParaRPr>
          </a:p>
        </p:txBody>
      </p:sp>
      <p:sp>
        <p:nvSpPr>
          <p:cNvPr id="55" name="Left Brace 54">
            <a:extLst>
              <a:ext uri="{FF2B5EF4-FFF2-40B4-BE49-F238E27FC236}">
                <a16:creationId xmlns:a16="http://schemas.microsoft.com/office/drawing/2014/main" id="{639FDD75-6B63-12E4-5CE9-88803DDE9165}"/>
              </a:ext>
            </a:extLst>
          </p:cNvPr>
          <p:cNvSpPr/>
          <p:nvPr/>
        </p:nvSpPr>
        <p:spPr>
          <a:xfrm rot="5400000">
            <a:off x="4463563" y="6165"/>
            <a:ext cx="246222" cy="2622516"/>
          </a:xfrm>
          <a:prstGeom prst="leftBrace">
            <a:avLst/>
          </a:prstGeom>
          <a:noFill/>
          <a:ln w="6350" cap="flat" cmpd="sng" algn="ctr">
            <a:solidFill>
              <a:schemeClr val="tx1">
                <a:lumMod val="50000"/>
                <a:lumOff val="50000"/>
              </a:scheme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dirty="0">
              <a:ln>
                <a:noFill/>
              </a:ln>
              <a:solidFill>
                <a:prstClr val="black"/>
              </a:solidFill>
              <a:effectLst/>
              <a:uLnTx/>
              <a:uFillTx/>
              <a:latin typeface="Calibri" panose="020F0502020204030204"/>
              <a:ea typeface="ヒラギノ角ゴ Pro W3" pitchFamily="1" charset="-128"/>
              <a:cs typeface="+mn-cs"/>
            </a:endParaRPr>
          </a:p>
        </p:txBody>
      </p:sp>
      <p:sp>
        <p:nvSpPr>
          <p:cNvPr id="56" name="Left Brace 55">
            <a:extLst>
              <a:ext uri="{FF2B5EF4-FFF2-40B4-BE49-F238E27FC236}">
                <a16:creationId xmlns:a16="http://schemas.microsoft.com/office/drawing/2014/main" id="{F855EA9D-2A98-8549-FE4D-C21D6C71D66E}"/>
              </a:ext>
            </a:extLst>
          </p:cNvPr>
          <p:cNvSpPr/>
          <p:nvPr/>
        </p:nvSpPr>
        <p:spPr>
          <a:xfrm rot="5400000">
            <a:off x="7161605" y="6165"/>
            <a:ext cx="246222" cy="2622516"/>
          </a:xfrm>
          <a:prstGeom prst="leftBrace">
            <a:avLst/>
          </a:prstGeom>
          <a:noFill/>
          <a:ln w="6350" cap="flat" cmpd="sng" algn="ctr">
            <a:solidFill>
              <a:schemeClr val="tx1">
                <a:lumMod val="50000"/>
                <a:lumOff val="50000"/>
              </a:scheme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a:ln>
                <a:noFill/>
              </a:ln>
              <a:solidFill>
                <a:prstClr val="black"/>
              </a:solidFill>
              <a:effectLst/>
              <a:uLnTx/>
              <a:uFillTx/>
              <a:latin typeface="Calibri" panose="020F0502020204030204"/>
              <a:ea typeface="ヒラギノ角ゴ Pro W3" pitchFamily="1" charset="-128"/>
              <a:cs typeface="+mn-cs"/>
            </a:endParaRPr>
          </a:p>
        </p:txBody>
      </p:sp>
      <p:sp>
        <p:nvSpPr>
          <p:cNvPr id="57" name="TextBox 56">
            <a:extLst>
              <a:ext uri="{FF2B5EF4-FFF2-40B4-BE49-F238E27FC236}">
                <a16:creationId xmlns:a16="http://schemas.microsoft.com/office/drawing/2014/main" id="{27232E58-AB27-F337-0A2B-916EC95D484E}"/>
              </a:ext>
            </a:extLst>
          </p:cNvPr>
          <p:cNvSpPr txBox="1"/>
          <p:nvPr/>
        </p:nvSpPr>
        <p:spPr>
          <a:xfrm>
            <a:off x="1434336" y="1032321"/>
            <a:ext cx="871148" cy="21544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u="none" strike="noStrike" kern="1200" cap="none" spc="0" normalizeH="0" baseline="0" noProof="0" dirty="0">
                <a:ln>
                  <a:noFill/>
                </a:ln>
                <a:solidFill>
                  <a:schemeClr val="accent6"/>
                </a:solidFill>
                <a:effectLst/>
                <a:uLnTx/>
                <a:uFillTx/>
                <a:latin typeface="Trade Gothic Next Heavy" panose="020B0903040303020004" pitchFamily="34" charset="0"/>
                <a:cs typeface="Arial" panose="020B0604020202020204" pitchFamily="34" charset="0"/>
              </a:rPr>
              <a:t>ORIGINATION</a:t>
            </a:r>
          </a:p>
        </p:txBody>
      </p:sp>
      <p:sp>
        <p:nvSpPr>
          <p:cNvPr id="58" name="TextBox 57">
            <a:extLst>
              <a:ext uri="{FF2B5EF4-FFF2-40B4-BE49-F238E27FC236}">
                <a16:creationId xmlns:a16="http://schemas.microsoft.com/office/drawing/2014/main" id="{FCDACF69-AB73-8F01-C6C8-3696AA5E2169}"/>
              </a:ext>
            </a:extLst>
          </p:cNvPr>
          <p:cNvSpPr txBox="1"/>
          <p:nvPr/>
        </p:nvSpPr>
        <p:spPr>
          <a:xfrm>
            <a:off x="3894394" y="1015512"/>
            <a:ext cx="1384560" cy="21544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u="none" strike="noStrike" kern="1200" cap="none" spc="0" normalizeH="0" baseline="0" noProof="0" dirty="0">
                <a:ln>
                  <a:noFill/>
                </a:ln>
                <a:solidFill>
                  <a:schemeClr val="accent6"/>
                </a:solidFill>
                <a:effectLst/>
                <a:uLnTx/>
                <a:uFillTx/>
                <a:latin typeface="Trade Gothic Next Heavy" panose="020B0903040303020004" pitchFamily="34" charset="0"/>
                <a:cs typeface="Arial" panose="020B0604020202020204" pitchFamily="34" charset="0"/>
              </a:rPr>
              <a:t>SUPPORTING SERVICES</a:t>
            </a:r>
          </a:p>
        </p:txBody>
      </p:sp>
      <p:sp>
        <p:nvSpPr>
          <p:cNvPr id="59" name="TextBox 58">
            <a:extLst>
              <a:ext uri="{FF2B5EF4-FFF2-40B4-BE49-F238E27FC236}">
                <a16:creationId xmlns:a16="http://schemas.microsoft.com/office/drawing/2014/main" id="{1E4CFDC3-6C26-DBD9-FDA3-4D252B386DC2}"/>
              </a:ext>
            </a:extLst>
          </p:cNvPr>
          <p:cNvSpPr txBox="1"/>
          <p:nvPr/>
        </p:nvSpPr>
        <p:spPr>
          <a:xfrm>
            <a:off x="6899110" y="1015090"/>
            <a:ext cx="797090" cy="21544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u="none" strike="noStrike" kern="1200" cap="none" spc="0" normalizeH="0" baseline="0" noProof="0" dirty="0">
                <a:ln>
                  <a:noFill/>
                </a:ln>
                <a:solidFill>
                  <a:schemeClr val="accent6"/>
                </a:solidFill>
                <a:effectLst/>
                <a:uLnTx/>
                <a:uFillTx/>
                <a:latin typeface="Trade Gothic Next Heavy" panose="020B0903040303020004" pitchFamily="34" charset="0"/>
                <a:cs typeface="Arial" panose="020B0604020202020204" pitchFamily="34" charset="0"/>
              </a:rPr>
              <a:t>SERVICING</a:t>
            </a:r>
          </a:p>
        </p:txBody>
      </p:sp>
      <p:sp>
        <p:nvSpPr>
          <p:cNvPr id="60" name="TextBox 59">
            <a:extLst>
              <a:ext uri="{FF2B5EF4-FFF2-40B4-BE49-F238E27FC236}">
                <a16:creationId xmlns:a16="http://schemas.microsoft.com/office/drawing/2014/main" id="{79271E8D-3850-1743-1CC0-35B4E2137E4C}"/>
              </a:ext>
            </a:extLst>
          </p:cNvPr>
          <p:cNvSpPr txBox="1"/>
          <p:nvPr/>
        </p:nvSpPr>
        <p:spPr>
          <a:xfrm rot="16200000">
            <a:off x="889718" y="502029"/>
            <a:ext cx="289759" cy="1000071"/>
          </a:xfrm>
          <a:prstGeom prst="rect">
            <a:avLst/>
          </a:prstGeom>
          <a:noFill/>
        </p:spPr>
        <p:txBody>
          <a:bodyPr vert="vert" wrap="square" rtlCol="0">
            <a:spAutoFit/>
          </a:bodyPr>
          <a:lstStyle/>
          <a:p>
            <a:pPr marL="0" marR="0" lvl="0" indent="0" algn="l" defTabSz="914400" rtl="0" eaLnBrk="1" fontAlgn="base" latinLnBrk="0" hangingPunct="1">
              <a:lnSpc>
                <a:spcPct val="125000"/>
              </a:lnSpc>
              <a:spcBef>
                <a:spcPct val="20000"/>
              </a:spcBef>
              <a:spcAft>
                <a:spcPct val="0"/>
              </a:spcAft>
              <a:buClrTx/>
              <a:buSzTx/>
              <a:buFontTx/>
              <a:buNone/>
              <a:tabLst/>
              <a:defRPr/>
            </a:pPr>
            <a:r>
              <a:rPr kumimoji="0" lang="en-US" sz="600" b="0" i="0" u="none" strike="noStrike" kern="1200" cap="none" spc="0" normalizeH="0" baseline="0" noProof="0" dirty="0">
                <a:ln>
                  <a:noFill/>
                </a:ln>
                <a:solidFill>
                  <a:schemeClr val="tx1">
                    <a:lumMod val="50000"/>
                    <a:lumOff val="50000"/>
                  </a:schemeClr>
                </a:solidFill>
                <a:effectLst/>
                <a:uLnTx/>
                <a:uFillTx/>
                <a:latin typeface="Trade Gothic Next Heavy" panose="020B0903040303020004" pitchFamily="34" charset="0"/>
                <a:cs typeface="Arial" panose="020B0604020202020204" pitchFamily="34" charset="0"/>
              </a:rPr>
              <a:t>MISMO LIFE OF LOAN</a:t>
            </a:r>
          </a:p>
        </p:txBody>
      </p:sp>
      <p:sp>
        <p:nvSpPr>
          <p:cNvPr id="10" name="Title 1">
            <a:extLst>
              <a:ext uri="{FF2B5EF4-FFF2-40B4-BE49-F238E27FC236}">
                <a16:creationId xmlns:a16="http://schemas.microsoft.com/office/drawing/2014/main" id="{3682F377-914E-9407-CD3B-41B69B714B2B}"/>
              </a:ext>
            </a:extLst>
          </p:cNvPr>
          <p:cNvSpPr>
            <a:spLocks noGrp="1"/>
          </p:cNvSpPr>
          <p:nvPr>
            <p:ph type="title"/>
          </p:nvPr>
        </p:nvSpPr>
        <p:spPr>
          <a:xfrm>
            <a:off x="433424" y="277163"/>
            <a:ext cx="8277151" cy="421728"/>
          </a:xfrm>
        </p:spPr>
        <p:txBody>
          <a:bodyPr>
            <a:normAutofit/>
          </a:bodyPr>
          <a:lstStyle/>
          <a:p>
            <a:r>
              <a:rPr lang="en-US" sz="2100" dirty="0">
                <a:solidFill>
                  <a:schemeClr val="tx1">
                    <a:lumMod val="75000"/>
                    <a:lumOff val="25000"/>
                  </a:schemeClr>
                </a:solidFill>
                <a:latin typeface="Trade Gothic Next" panose="020B0503040303020004" pitchFamily="34" charset="0"/>
              </a:rPr>
              <a:t>ENGAGE IN MISMO </a:t>
            </a:r>
            <a:r>
              <a:rPr lang="en-US" sz="2100" dirty="0">
                <a:solidFill>
                  <a:srgbClr val="005BAA"/>
                </a:solidFill>
                <a:latin typeface="Trade Gothic Next" panose="020B0503040303020004" pitchFamily="34" charset="0"/>
              </a:rPr>
              <a:t>RESIDENTIAL WORKGROUPS</a:t>
            </a:r>
          </a:p>
        </p:txBody>
      </p:sp>
      <p:cxnSp>
        <p:nvCxnSpPr>
          <p:cNvPr id="12" name="Straight Connector 11">
            <a:extLst>
              <a:ext uri="{FF2B5EF4-FFF2-40B4-BE49-F238E27FC236}">
                <a16:creationId xmlns:a16="http://schemas.microsoft.com/office/drawing/2014/main" id="{03A636A4-E92F-8357-4B37-D578F0A042CF}"/>
              </a:ext>
            </a:extLst>
          </p:cNvPr>
          <p:cNvCxnSpPr/>
          <p:nvPr/>
        </p:nvCxnSpPr>
        <p:spPr>
          <a:xfrm>
            <a:off x="516700" y="216074"/>
            <a:ext cx="591854" cy="0"/>
          </a:xfrm>
          <a:prstGeom prst="line">
            <a:avLst/>
          </a:prstGeom>
          <a:ln>
            <a:solidFill>
              <a:srgbClr val="005BAA"/>
            </a:solidFill>
          </a:ln>
          <a:effectLst/>
        </p:spPr>
        <p:style>
          <a:lnRef idx="2">
            <a:schemeClr val="accent1"/>
          </a:lnRef>
          <a:fillRef idx="0">
            <a:schemeClr val="accent1"/>
          </a:fillRef>
          <a:effectRef idx="1">
            <a:schemeClr val="accent1"/>
          </a:effectRef>
          <a:fontRef idx="minor">
            <a:schemeClr val="tx1"/>
          </a:fontRef>
        </p:style>
      </p:cxnSp>
      <p:grpSp>
        <p:nvGrpSpPr>
          <p:cNvPr id="22" name="Group 21">
            <a:extLst>
              <a:ext uri="{FF2B5EF4-FFF2-40B4-BE49-F238E27FC236}">
                <a16:creationId xmlns:a16="http://schemas.microsoft.com/office/drawing/2014/main" id="{D98FDD20-4A84-09FA-6A74-B80744B6FB0C}"/>
              </a:ext>
            </a:extLst>
          </p:cNvPr>
          <p:cNvGrpSpPr/>
          <p:nvPr/>
        </p:nvGrpSpPr>
        <p:grpSpPr>
          <a:xfrm>
            <a:off x="685800" y="3237649"/>
            <a:ext cx="7568079" cy="930636"/>
            <a:chOff x="812627" y="3474852"/>
            <a:chExt cx="7568079" cy="930636"/>
          </a:xfrm>
          <a:effectLst>
            <a:outerShdw blurRad="50800" dist="38100" dir="2700000" algn="tl" rotWithShape="0">
              <a:prstClr val="black">
                <a:alpha val="40000"/>
              </a:prstClr>
            </a:outerShdw>
          </a:effectLst>
        </p:grpSpPr>
        <p:sp>
          <p:nvSpPr>
            <p:cNvPr id="13" name="Arrow: Left-Right 12">
              <a:extLst>
                <a:ext uri="{FF2B5EF4-FFF2-40B4-BE49-F238E27FC236}">
                  <a16:creationId xmlns:a16="http://schemas.microsoft.com/office/drawing/2014/main" id="{0BE7CC06-6751-C479-CBAC-CA7CA0187051}"/>
                </a:ext>
              </a:extLst>
            </p:cNvPr>
            <p:cNvSpPr/>
            <p:nvPr/>
          </p:nvSpPr>
          <p:spPr>
            <a:xfrm>
              <a:off x="812627" y="3474852"/>
              <a:ext cx="7568079" cy="930636"/>
            </a:xfrm>
            <a:prstGeom prst="leftRightArrow">
              <a:avLst/>
            </a:prstGeom>
            <a:solidFill>
              <a:schemeClr val="tx2">
                <a:lumMod val="60000"/>
                <a:lumOff val="4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25000"/>
                </a:lnSpc>
                <a:spcBef>
                  <a:spcPct val="20000"/>
                </a:spcBef>
                <a:spcAft>
                  <a:spcPct val="0"/>
                </a:spcAft>
                <a:buClrTx/>
                <a:buSzTx/>
                <a:buFontTx/>
                <a:buNone/>
                <a:tabLst/>
                <a:defRPr/>
              </a:pPr>
              <a:endParaRPr kumimoji="0" lang="en-US" sz="800" b="1" i="0" u="sng" strike="noStrike" kern="1200" cap="none" spc="0" normalizeH="0" baseline="0" noProof="0" dirty="0">
                <a:ln>
                  <a:noFill/>
                </a:ln>
                <a:solidFill>
                  <a:prstClr val="white"/>
                </a:solidFill>
                <a:effectLst/>
                <a:uLnTx/>
                <a:uFillTx/>
                <a:latin typeface="Gotham Light"/>
                <a:ea typeface="+mn-ea"/>
                <a:cs typeface="+mn-cs"/>
              </a:endParaRPr>
            </a:p>
            <a:p>
              <a:pPr marL="0" marR="0" lvl="0" indent="0" algn="ctr" defTabSz="914400" rtl="0" eaLnBrk="1" fontAlgn="base" latinLnBrk="0" hangingPunct="1">
                <a:lnSpc>
                  <a:spcPct val="125000"/>
                </a:lnSpc>
                <a:spcBef>
                  <a:spcPct val="20000"/>
                </a:spcBef>
                <a:spcAft>
                  <a:spcPct val="0"/>
                </a:spcAft>
                <a:buClrTx/>
                <a:buSzTx/>
                <a:buFontTx/>
                <a:buNone/>
                <a:tabLst/>
                <a:defRPr/>
              </a:pPr>
              <a:endParaRPr kumimoji="0" lang="en-US" sz="800" b="1" i="0" u="sng" strike="noStrike" kern="1200" cap="none" spc="0" normalizeH="0" baseline="0" noProof="0" dirty="0">
                <a:ln>
                  <a:noFill/>
                </a:ln>
                <a:solidFill>
                  <a:prstClr val="white"/>
                </a:solidFill>
                <a:effectLst/>
                <a:uLnTx/>
                <a:uFillTx/>
                <a:latin typeface="Gotham Light"/>
                <a:ea typeface="+mn-ea"/>
                <a:cs typeface="+mn-cs"/>
              </a:endParaRPr>
            </a:p>
          </p:txBody>
        </p:sp>
        <p:sp>
          <p:nvSpPr>
            <p:cNvPr id="41" name="TextBox 40">
              <a:extLst>
                <a:ext uri="{FF2B5EF4-FFF2-40B4-BE49-F238E27FC236}">
                  <a16:creationId xmlns:a16="http://schemas.microsoft.com/office/drawing/2014/main" id="{8E4F5A63-C713-97CA-2116-F804C1B481C0}"/>
                </a:ext>
              </a:extLst>
            </p:cNvPr>
            <p:cNvSpPr txBox="1"/>
            <p:nvPr/>
          </p:nvSpPr>
          <p:spPr>
            <a:xfrm>
              <a:off x="1295400" y="3729267"/>
              <a:ext cx="1676401" cy="439363"/>
            </a:xfrm>
            <a:prstGeom prst="rect">
              <a:avLst/>
            </a:prstGeom>
          </p:spPr>
          <p:txBody>
            <a:bodyPr vert="horz" wrap="square" lIns="91440" tIns="45720" rIns="91440" bIns="45720" rtlCol="0">
              <a:normAutofit/>
            </a:bodyPr>
            <a:lstStyle/>
            <a:p>
              <a:pPr marL="228600" marR="0" lvl="0" indent="-228600" algn="l" defTabSz="914400" rtl="0" eaLnBrk="1" fontAlgn="base" latinLnBrk="0" hangingPunct="1">
                <a:lnSpc>
                  <a:spcPct val="125000"/>
                </a:lnSpc>
                <a:spcBef>
                  <a:spcPct val="20000"/>
                </a:spcBef>
                <a:spcAft>
                  <a:spcPct val="0"/>
                </a:spcAft>
                <a:buClrTx/>
                <a:buSzTx/>
                <a:buFont typeface="Wingdings" panose="05000000000000000000" pitchFamily="2" charset="2"/>
                <a:buChar char="q"/>
                <a:tabLst/>
                <a:defRPr/>
              </a:pPr>
              <a:r>
                <a:rPr kumimoji="0" lang="en-US" sz="700" b="0" i="0" u="none" strike="noStrike" kern="1200" cap="none" spc="0" normalizeH="0" baseline="0" noProof="0" dirty="0">
                  <a:ln>
                    <a:noFill/>
                  </a:ln>
                  <a:solidFill>
                    <a:schemeClr val="bg1"/>
                  </a:solidFill>
                  <a:effectLst/>
                  <a:uLnTx/>
                  <a:uFillTx/>
                  <a:latin typeface="Trade Gothic Next" panose="020B0503040303020004" pitchFamily="34" charset="0"/>
                  <a:hlinkClick r:id="rId29">
                    <a:extLst>
                      <a:ext uri="{A12FA001-AC4F-418D-AE19-62706E023703}">
                        <ahyp:hlinkClr xmlns:ahyp="http://schemas.microsoft.com/office/drawing/2018/hyperlinkcolor" val="tx"/>
                      </a:ext>
                    </a:extLst>
                  </a:hlinkClick>
                </a:rPr>
                <a:t>Business Glossary CoP</a:t>
              </a:r>
              <a:endParaRPr kumimoji="0" lang="en-US" sz="700" b="0" i="0" u="none" strike="noStrike" kern="1200" cap="none" spc="0" normalizeH="0" baseline="0" noProof="0" dirty="0">
                <a:ln>
                  <a:noFill/>
                </a:ln>
                <a:solidFill>
                  <a:schemeClr val="bg1"/>
                </a:solidFill>
                <a:effectLst/>
                <a:uLnTx/>
                <a:uFillTx/>
                <a:latin typeface="Trade Gothic Next" panose="020B0503040303020004" pitchFamily="34" charset="0"/>
              </a:endParaRPr>
            </a:p>
            <a:p>
              <a:pPr marL="228600" marR="0" lvl="0" indent="-228600" algn="l" defTabSz="914400" rtl="0" eaLnBrk="1" fontAlgn="base" latinLnBrk="0" hangingPunct="1">
                <a:lnSpc>
                  <a:spcPct val="125000"/>
                </a:lnSpc>
                <a:spcBef>
                  <a:spcPct val="20000"/>
                </a:spcBef>
                <a:spcAft>
                  <a:spcPct val="0"/>
                </a:spcAft>
                <a:buClrTx/>
                <a:buSzTx/>
                <a:buFont typeface="Wingdings" panose="05000000000000000000" pitchFamily="2" charset="2"/>
                <a:buChar char="q"/>
                <a:tabLst/>
                <a:defRPr/>
              </a:pPr>
              <a:r>
                <a:rPr kumimoji="0" lang="en-US" sz="700" b="0" i="0" u="none" strike="noStrike" kern="1200" cap="none" spc="0" normalizeH="0" baseline="0" noProof="0" dirty="0">
                  <a:ln>
                    <a:noFill/>
                  </a:ln>
                  <a:solidFill>
                    <a:schemeClr val="bg1"/>
                  </a:solidFill>
                  <a:effectLst/>
                  <a:uLnTx/>
                  <a:uFillTx/>
                  <a:latin typeface="Trade Gothic Next" panose="020B0503040303020004" pitchFamily="34" charset="0"/>
                  <a:hlinkClick r:id="rId30">
                    <a:extLst>
                      <a:ext uri="{A12FA001-AC4F-418D-AE19-62706E023703}">
                        <ahyp:hlinkClr xmlns:ahyp="http://schemas.microsoft.com/office/drawing/2018/hyperlinkcolor" val="tx"/>
                      </a:ext>
                    </a:extLst>
                  </a:hlinkClick>
                </a:rPr>
                <a:t>Business Process Model CoP</a:t>
              </a:r>
              <a:endParaRPr kumimoji="0" lang="en-US" sz="700" b="0" i="0" u="none" strike="noStrike" kern="1200" cap="none" spc="0" normalizeH="0" baseline="0" noProof="0" dirty="0">
                <a:ln>
                  <a:noFill/>
                </a:ln>
                <a:solidFill>
                  <a:schemeClr val="bg1"/>
                </a:solidFill>
                <a:effectLst/>
                <a:uLnTx/>
                <a:uFillTx/>
                <a:latin typeface="Trade Gothic Next" panose="020B0503040303020004" pitchFamily="34" charset="0"/>
              </a:endParaRPr>
            </a:p>
          </p:txBody>
        </p:sp>
        <p:sp>
          <p:nvSpPr>
            <p:cNvPr id="42" name="TextBox 41">
              <a:extLst>
                <a:ext uri="{FF2B5EF4-FFF2-40B4-BE49-F238E27FC236}">
                  <a16:creationId xmlns:a16="http://schemas.microsoft.com/office/drawing/2014/main" id="{E8507CA9-81B5-8890-326D-DB7959AFEFFB}"/>
                </a:ext>
              </a:extLst>
            </p:cNvPr>
            <p:cNvSpPr txBox="1"/>
            <p:nvPr/>
          </p:nvSpPr>
          <p:spPr>
            <a:xfrm>
              <a:off x="6172200" y="3729267"/>
              <a:ext cx="1735954" cy="424478"/>
            </a:xfrm>
            <a:prstGeom prst="rect">
              <a:avLst/>
            </a:prstGeom>
          </p:spPr>
          <p:txBody>
            <a:bodyPr vert="horz" wrap="square" lIns="91440" tIns="45720" rIns="91440" bIns="45720" rtlCol="0">
              <a:normAutofit/>
            </a:bodyPr>
            <a:lstStyle/>
            <a:p>
              <a:pPr marL="171450" marR="0" lvl="0" indent="-171450" algn="l" defTabSz="914400" rtl="0" eaLnBrk="1" fontAlgn="base" latinLnBrk="0" hangingPunct="1">
                <a:lnSpc>
                  <a:spcPct val="125000"/>
                </a:lnSpc>
                <a:spcBef>
                  <a:spcPct val="20000"/>
                </a:spcBef>
                <a:spcAft>
                  <a:spcPct val="0"/>
                </a:spcAft>
                <a:buClrTx/>
                <a:buSzTx/>
                <a:buFont typeface="Wingdings" panose="05000000000000000000" pitchFamily="2" charset="2"/>
                <a:buChar char="q"/>
                <a:tabLst/>
                <a:defRPr/>
              </a:pPr>
              <a:r>
                <a:rPr kumimoji="0" lang="en-US" sz="700" b="0" i="0" u="none" strike="noStrike" kern="1200" cap="none" spc="0" normalizeH="0" baseline="0" noProof="0" dirty="0">
                  <a:ln>
                    <a:noFill/>
                  </a:ln>
                  <a:solidFill>
                    <a:schemeClr val="bg1"/>
                  </a:solidFill>
                  <a:effectLst/>
                  <a:uLnTx/>
                  <a:uFillTx/>
                  <a:latin typeface="Trade Gothic Next" panose="020B0503040303020004" pitchFamily="34" charset="0"/>
                  <a:hlinkClick r:id="rId31">
                    <a:extLst>
                      <a:ext uri="{A12FA001-AC4F-418D-AE19-62706E023703}">
                        <ahyp:hlinkClr xmlns:ahyp="http://schemas.microsoft.com/office/drawing/2018/hyperlinkcolor" val="tx"/>
                      </a:ext>
                    </a:extLst>
                  </a:hlinkClick>
                </a:rPr>
                <a:t>Decision Modeling CoP</a:t>
              </a:r>
              <a:endParaRPr kumimoji="0" lang="en-US" sz="700" b="0" i="0" u="none" strike="noStrike" kern="1200" cap="none" spc="0" normalizeH="0" baseline="0" noProof="0" dirty="0">
                <a:ln>
                  <a:noFill/>
                </a:ln>
                <a:solidFill>
                  <a:schemeClr val="bg1"/>
                </a:solidFill>
                <a:effectLst/>
                <a:uLnTx/>
                <a:uFillTx/>
                <a:latin typeface="Trade Gothic Next" panose="020B0503040303020004" pitchFamily="34" charset="0"/>
              </a:endParaRPr>
            </a:p>
            <a:p>
              <a:pPr marL="171450" marR="0" lvl="0" indent="-171450" algn="l" defTabSz="914400" rtl="0" eaLnBrk="1" fontAlgn="base" latinLnBrk="0" hangingPunct="1">
                <a:lnSpc>
                  <a:spcPct val="125000"/>
                </a:lnSpc>
                <a:spcBef>
                  <a:spcPct val="20000"/>
                </a:spcBef>
                <a:spcAft>
                  <a:spcPct val="0"/>
                </a:spcAft>
                <a:buClrTx/>
                <a:buSzTx/>
                <a:buFont typeface="Wingdings" panose="05000000000000000000" pitchFamily="2" charset="2"/>
                <a:buChar char="q"/>
                <a:tabLst/>
                <a:defRPr/>
              </a:pPr>
              <a:r>
                <a:rPr kumimoji="0" lang="en-US" sz="700" b="0" i="0" u="none" strike="noStrike" kern="1200" cap="none" spc="0" normalizeH="0" baseline="0" noProof="0" dirty="0">
                  <a:ln>
                    <a:noFill/>
                  </a:ln>
                  <a:solidFill>
                    <a:schemeClr val="bg1"/>
                  </a:solidFill>
                  <a:effectLst/>
                  <a:uLnTx/>
                  <a:uFillTx/>
                  <a:latin typeface="Trade Gothic Next" panose="020B0503040303020004" pitchFamily="34" charset="0"/>
                  <a:hlinkClick r:id="rId32">
                    <a:extLst>
                      <a:ext uri="{A12FA001-AC4F-418D-AE19-62706E023703}">
                        <ahyp:hlinkClr xmlns:ahyp="http://schemas.microsoft.com/office/drawing/2018/hyperlinkcolor" val="tx"/>
                      </a:ext>
                    </a:extLst>
                  </a:hlinkClick>
                </a:rPr>
                <a:t>Data Governance and Mgmt. CoP</a:t>
              </a:r>
              <a:endParaRPr kumimoji="0" lang="en-US" sz="700" b="0" i="0" u="none" strike="noStrike" kern="1200" cap="none" spc="0" normalizeH="0" baseline="0" noProof="0" dirty="0">
                <a:ln>
                  <a:noFill/>
                </a:ln>
                <a:solidFill>
                  <a:schemeClr val="bg1"/>
                </a:solidFill>
                <a:effectLst/>
                <a:uLnTx/>
                <a:uFillTx/>
                <a:latin typeface="Trade Gothic Next" panose="020B0503040303020004" pitchFamily="34" charset="0"/>
              </a:endParaRPr>
            </a:p>
          </p:txBody>
        </p:sp>
        <p:sp>
          <p:nvSpPr>
            <p:cNvPr id="20" name="TextBox 19">
              <a:extLst>
                <a:ext uri="{FF2B5EF4-FFF2-40B4-BE49-F238E27FC236}">
                  <a16:creationId xmlns:a16="http://schemas.microsoft.com/office/drawing/2014/main" id="{53A58FE8-9042-62E3-FF4D-CBACE06ADACC}"/>
                </a:ext>
              </a:extLst>
            </p:cNvPr>
            <p:cNvSpPr txBox="1"/>
            <p:nvPr/>
          </p:nvSpPr>
          <p:spPr>
            <a:xfrm>
              <a:off x="2779812" y="3777601"/>
              <a:ext cx="3352800" cy="267446"/>
            </a:xfrm>
            <a:prstGeom prst="rect">
              <a:avLst/>
            </a:prstGeom>
            <a:noFill/>
          </p:spPr>
          <p:txBody>
            <a:bodyPr wrap="square">
              <a:spAutoFit/>
            </a:bodyPr>
            <a:lstStyle/>
            <a:p>
              <a:pPr marL="0" marR="0" lvl="0" indent="0" algn="ctr" defTabSz="914400" rtl="0" eaLnBrk="1" fontAlgn="base" latinLnBrk="0" hangingPunct="1">
                <a:lnSpc>
                  <a:spcPct val="125000"/>
                </a:lnSpc>
                <a:spcBef>
                  <a:spcPct val="20000"/>
                </a:spcBef>
                <a:spcAft>
                  <a:spcPct val="0"/>
                </a:spcAft>
                <a:buClrTx/>
                <a:buSzTx/>
                <a:buFontTx/>
                <a:buNone/>
                <a:tabLst/>
                <a:defRPr/>
              </a:pPr>
              <a:r>
                <a:rPr kumimoji="0" lang="en-US" sz="1000" b="1" i="0" u="sng" strike="noStrike" kern="1200" cap="none" spc="0" normalizeH="0" baseline="0" noProof="0" dirty="0">
                  <a:ln>
                    <a:noFill/>
                  </a:ln>
                  <a:solidFill>
                    <a:prstClr val="white"/>
                  </a:solidFill>
                  <a:effectLst/>
                  <a:uLnTx/>
                  <a:uFillTx/>
                  <a:latin typeface="Trade Gothic Next" panose="020B0503040303020004" pitchFamily="34" charset="0"/>
                </a:rPr>
                <a:t>DATA ENABLEMENT DOMAINS</a:t>
              </a:r>
            </a:p>
          </p:txBody>
        </p:sp>
      </p:grpSp>
      <p:grpSp>
        <p:nvGrpSpPr>
          <p:cNvPr id="23" name="Group 22">
            <a:extLst>
              <a:ext uri="{FF2B5EF4-FFF2-40B4-BE49-F238E27FC236}">
                <a16:creationId xmlns:a16="http://schemas.microsoft.com/office/drawing/2014/main" id="{72687705-25DA-A2DB-8DE5-D4E3377FAE7F}"/>
              </a:ext>
            </a:extLst>
          </p:cNvPr>
          <p:cNvGrpSpPr/>
          <p:nvPr/>
        </p:nvGrpSpPr>
        <p:grpSpPr>
          <a:xfrm>
            <a:off x="702906" y="3771049"/>
            <a:ext cx="7568079" cy="930636"/>
            <a:chOff x="812627" y="3474581"/>
            <a:chExt cx="7568079" cy="930636"/>
          </a:xfrm>
          <a:effectLst>
            <a:outerShdw blurRad="50800" dist="38100" dir="2700000" algn="tl" rotWithShape="0">
              <a:prstClr val="black">
                <a:alpha val="40000"/>
              </a:prstClr>
            </a:outerShdw>
          </a:effectLst>
        </p:grpSpPr>
        <p:sp>
          <p:nvSpPr>
            <p:cNvPr id="24" name="Arrow: Left-Right 23">
              <a:extLst>
                <a:ext uri="{FF2B5EF4-FFF2-40B4-BE49-F238E27FC236}">
                  <a16:creationId xmlns:a16="http://schemas.microsoft.com/office/drawing/2014/main" id="{DAE672E1-25A6-0221-9C24-14EC17CDE3FE}"/>
                </a:ext>
              </a:extLst>
            </p:cNvPr>
            <p:cNvSpPr/>
            <p:nvPr/>
          </p:nvSpPr>
          <p:spPr>
            <a:xfrm>
              <a:off x="812627" y="3474581"/>
              <a:ext cx="7568079" cy="930636"/>
            </a:xfrm>
            <a:prstGeom prst="leftRightArrow">
              <a:avLst/>
            </a:prstGeom>
            <a:solidFill>
              <a:schemeClr val="tx2">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25000"/>
                </a:lnSpc>
                <a:spcBef>
                  <a:spcPct val="20000"/>
                </a:spcBef>
                <a:spcAft>
                  <a:spcPct val="0"/>
                </a:spcAft>
                <a:buClrTx/>
                <a:buSzTx/>
                <a:buFontTx/>
                <a:buNone/>
                <a:tabLst/>
                <a:defRPr/>
              </a:pPr>
              <a:endParaRPr kumimoji="0" lang="en-US" sz="800" b="1" i="0" u="sng" strike="noStrike" kern="1200" cap="none" spc="0" normalizeH="0" baseline="0" noProof="0" dirty="0">
                <a:ln>
                  <a:noFill/>
                </a:ln>
                <a:solidFill>
                  <a:prstClr val="white"/>
                </a:solidFill>
                <a:effectLst/>
                <a:uLnTx/>
                <a:uFillTx/>
                <a:latin typeface="Gotham Light"/>
                <a:ea typeface="+mn-ea"/>
                <a:cs typeface="+mn-cs"/>
              </a:endParaRPr>
            </a:p>
            <a:p>
              <a:pPr marL="0" marR="0" lvl="0" indent="0" algn="ctr" defTabSz="914400" rtl="0" eaLnBrk="1" fontAlgn="base" latinLnBrk="0" hangingPunct="1">
                <a:lnSpc>
                  <a:spcPct val="125000"/>
                </a:lnSpc>
                <a:spcBef>
                  <a:spcPct val="20000"/>
                </a:spcBef>
                <a:spcAft>
                  <a:spcPct val="0"/>
                </a:spcAft>
                <a:buClrTx/>
                <a:buSzTx/>
                <a:buFontTx/>
                <a:buNone/>
                <a:tabLst/>
                <a:defRPr/>
              </a:pPr>
              <a:endParaRPr kumimoji="0" lang="en-US" sz="800" b="1" i="0" u="sng" strike="noStrike" kern="1200" cap="none" spc="0" normalizeH="0" baseline="0" noProof="0" dirty="0">
                <a:ln>
                  <a:noFill/>
                </a:ln>
                <a:solidFill>
                  <a:prstClr val="white"/>
                </a:solidFill>
                <a:effectLst/>
                <a:uLnTx/>
                <a:uFillTx/>
                <a:latin typeface="Gotham Light"/>
                <a:ea typeface="+mn-ea"/>
                <a:cs typeface="+mn-cs"/>
              </a:endParaRPr>
            </a:p>
          </p:txBody>
        </p:sp>
        <p:sp>
          <p:nvSpPr>
            <p:cNvPr id="25" name="TextBox 24">
              <a:extLst>
                <a:ext uri="{FF2B5EF4-FFF2-40B4-BE49-F238E27FC236}">
                  <a16:creationId xmlns:a16="http://schemas.microsoft.com/office/drawing/2014/main" id="{34D74007-356E-105F-1072-07E25E18C555}"/>
                </a:ext>
              </a:extLst>
            </p:cNvPr>
            <p:cNvSpPr txBox="1"/>
            <p:nvPr/>
          </p:nvSpPr>
          <p:spPr>
            <a:xfrm>
              <a:off x="1295400" y="3729267"/>
              <a:ext cx="2272395" cy="584222"/>
            </a:xfrm>
            <a:prstGeom prst="rect">
              <a:avLst/>
            </a:prstGeom>
          </p:spPr>
          <p:txBody>
            <a:bodyPr vert="horz" wrap="square" lIns="91440" tIns="45720" rIns="91440" bIns="45720" rtlCol="0">
              <a:normAutofit/>
            </a:bodyPr>
            <a:lstStyle/>
            <a:p>
              <a:pPr marL="171450" marR="0" lvl="0" indent="-171450" algn="l" defTabSz="914400" rtl="0" eaLnBrk="1" fontAlgn="base" latinLnBrk="0" hangingPunct="1">
                <a:lnSpc>
                  <a:spcPct val="100000"/>
                </a:lnSpc>
                <a:spcBef>
                  <a:spcPts val="0"/>
                </a:spcBef>
                <a:spcAft>
                  <a:spcPct val="0"/>
                </a:spcAft>
                <a:buClrTx/>
                <a:buSzTx/>
                <a:buFont typeface="Wingdings" panose="05000000000000000000" pitchFamily="2" charset="2"/>
                <a:buChar char="q"/>
                <a:tabLst/>
                <a:defRPr/>
              </a:pPr>
              <a:r>
                <a:rPr kumimoji="0" lang="en-US" sz="700" b="0" i="0" u="none" strike="noStrike" kern="1200" cap="none" spc="0" normalizeH="0" baseline="0" noProof="0" dirty="0">
                  <a:ln>
                    <a:noFill/>
                  </a:ln>
                  <a:solidFill>
                    <a:schemeClr val="bg1"/>
                  </a:solidFill>
                  <a:effectLst/>
                  <a:uLnTx/>
                  <a:uFillTx/>
                  <a:latin typeface="Trade Gothic Next" panose="020B0503040303020004" pitchFamily="34" charset="0"/>
                  <a:hlinkClick r:id="rId33">
                    <a:extLst>
                      <a:ext uri="{A12FA001-AC4F-418D-AE19-62706E023703}">
                        <ahyp:hlinkClr xmlns:ahyp="http://schemas.microsoft.com/office/drawing/2018/hyperlinkcolor" val="tx"/>
                      </a:ext>
                    </a:extLst>
                  </a:hlinkClick>
                </a:rPr>
                <a:t>eMortgage CoP</a:t>
              </a:r>
              <a:endParaRPr kumimoji="0" lang="en-US" sz="700" b="0" i="0" u="none" strike="noStrike" kern="1200" cap="none" spc="0" normalizeH="0" baseline="0" noProof="0" dirty="0">
                <a:ln>
                  <a:noFill/>
                </a:ln>
                <a:solidFill>
                  <a:schemeClr val="bg1"/>
                </a:solidFill>
                <a:effectLst/>
                <a:uLnTx/>
                <a:uFillTx/>
                <a:latin typeface="Trade Gothic Next" panose="020B0503040303020004" pitchFamily="34" charset="0"/>
              </a:endParaRPr>
            </a:p>
            <a:p>
              <a:pPr>
                <a:lnSpc>
                  <a:spcPct val="100000"/>
                </a:lnSpc>
                <a:spcBef>
                  <a:spcPts val="0"/>
                </a:spcBef>
                <a:defRPr/>
              </a:pPr>
              <a:r>
                <a:rPr kumimoji="0" lang="en-US" sz="700" b="0" i="0" u="none" strike="noStrike" kern="1200" cap="none" spc="0" normalizeH="0" baseline="0" noProof="0" dirty="0">
                  <a:ln>
                    <a:noFill/>
                  </a:ln>
                  <a:solidFill>
                    <a:schemeClr val="bg1"/>
                  </a:solidFill>
                  <a:effectLst/>
                  <a:uLnTx/>
                  <a:uFillTx/>
                  <a:latin typeface="Trade Gothic Next" panose="020B0503040303020004" pitchFamily="34" charset="0"/>
                </a:rPr>
                <a:t>          (</a:t>
              </a:r>
              <a:r>
                <a:rPr kumimoji="0" lang="en-US" sz="700" b="0" i="0" u="none" strike="noStrike" kern="1200" cap="none" spc="0" normalizeH="0" baseline="0" noProof="0" dirty="0">
                  <a:ln>
                    <a:noFill/>
                  </a:ln>
                  <a:solidFill>
                    <a:schemeClr val="bg1"/>
                  </a:solidFill>
                  <a:effectLst/>
                  <a:uLnTx/>
                  <a:uFillTx/>
                  <a:latin typeface="Trade Gothic Next" panose="020B0503040303020004" pitchFamily="34" charset="0"/>
                  <a:hlinkClick r:id="rId34">
                    <a:extLst>
                      <a:ext uri="{A12FA001-AC4F-418D-AE19-62706E023703}">
                        <ahyp:hlinkClr xmlns:ahyp="http://schemas.microsoft.com/office/drawing/2018/hyperlinkcolor" val="tx"/>
                      </a:ext>
                    </a:extLst>
                  </a:hlinkClick>
                </a:rPr>
                <a:t>Verifiable SMARTDoc DWG</a:t>
              </a:r>
              <a:r>
                <a:rPr kumimoji="0" lang="en-US" sz="700" b="0" i="0" u="none" strike="noStrike" kern="1200" cap="none" spc="0" normalizeH="0" baseline="0" noProof="0" dirty="0">
                  <a:ln>
                    <a:noFill/>
                  </a:ln>
                  <a:solidFill>
                    <a:schemeClr val="bg1"/>
                  </a:solidFill>
                  <a:effectLst/>
                  <a:uLnTx/>
                  <a:uFillTx/>
                  <a:latin typeface="Trade Gothic Next" panose="020B0503040303020004" pitchFamily="34" charset="0"/>
                </a:rPr>
                <a:t>; </a:t>
              </a:r>
              <a:r>
                <a:rPr kumimoji="0" lang="en-US" sz="700" b="0" i="0" u="none" strike="noStrike" kern="1200" cap="none" spc="0" normalizeH="0" baseline="0" noProof="0" dirty="0">
                  <a:ln>
                    <a:noFill/>
                  </a:ln>
                  <a:solidFill>
                    <a:schemeClr val="bg1"/>
                  </a:solidFill>
                  <a:effectLst/>
                  <a:uLnTx/>
                  <a:uFillTx/>
                  <a:latin typeface="Trade Gothic Next" panose="020B0503040303020004" pitchFamily="34" charset="0"/>
                  <a:hlinkClick r:id="rId35">
                    <a:extLst>
                      <a:ext uri="{A12FA001-AC4F-418D-AE19-62706E023703}">
                        <ahyp:hlinkClr xmlns:ahyp="http://schemas.microsoft.com/office/drawing/2018/hyperlinkcolor" val="tx"/>
                      </a:ext>
                    </a:extLst>
                  </a:hlinkClick>
                </a:rPr>
                <a:t>RON</a:t>
              </a:r>
              <a:r>
                <a:rPr lang="en-US" sz="700" dirty="0">
                  <a:solidFill>
                    <a:schemeClr val="bg1"/>
                  </a:solidFill>
                  <a:latin typeface="Trade Gothic Next" panose="020B0503040303020004" pitchFamily="34" charset="0"/>
                </a:rPr>
                <a:t>)</a:t>
              </a:r>
            </a:p>
            <a:p>
              <a:pPr marL="171450" indent="-171450">
                <a:lnSpc>
                  <a:spcPct val="100000"/>
                </a:lnSpc>
                <a:spcBef>
                  <a:spcPts val="0"/>
                </a:spcBef>
                <a:buFont typeface="Wingdings" panose="05000000000000000000" pitchFamily="2" charset="2"/>
                <a:buChar char="q"/>
                <a:defRPr/>
              </a:pPr>
              <a:r>
                <a:rPr kumimoji="0" lang="en-US" sz="700" b="0" i="0" u="none" strike="noStrike" kern="1200" cap="none" spc="0" normalizeH="0" baseline="0" noProof="0" dirty="0">
                  <a:ln>
                    <a:noFill/>
                  </a:ln>
                  <a:solidFill>
                    <a:schemeClr val="bg1"/>
                  </a:solidFill>
                  <a:effectLst/>
                  <a:uLnTx/>
                  <a:uFillTx/>
                  <a:latin typeface="Trade Gothic Next" panose="020B0503040303020004" pitchFamily="34" charset="0"/>
                </a:rPr>
                <a:t> </a:t>
              </a:r>
              <a:r>
                <a:rPr kumimoji="0" lang="en-US" sz="700" b="0" i="0" u="none" strike="noStrike" kern="1200" cap="none" spc="0" normalizeH="0" baseline="0" noProof="0" dirty="0">
                  <a:ln>
                    <a:noFill/>
                  </a:ln>
                  <a:solidFill>
                    <a:schemeClr val="bg1"/>
                  </a:solidFill>
                  <a:effectLst/>
                  <a:uLnTx/>
                  <a:uFillTx/>
                  <a:latin typeface="Trade Gothic Next" panose="020B0503040303020004" pitchFamily="34" charset="0"/>
                  <a:hlinkClick r:id="rId36">
                    <a:extLst>
                      <a:ext uri="{A12FA001-AC4F-418D-AE19-62706E023703}">
                        <ahyp:hlinkClr xmlns:ahyp="http://schemas.microsoft.com/office/drawing/2018/hyperlinkcolor" val="tx"/>
                      </a:ext>
                    </a:extLst>
                  </a:hlinkClick>
                </a:rPr>
                <a:t>eDoc/eVault Interop</a:t>
              </a:r>
              <a:r>
                <a:rPr lang="en-US" sz="700" dirty="0">
                  <a:solidFill>
                    <a:schemeClr val="bg1"/>
                  </a:solidFill>
                  <a:latin typeface="Trade Gothic Next" panose="020B0503040303020004" pitchFamily="34" charset="0"/>
                </a:rPr>
                <a:t> (</a:t>
              </a:r>
              <a:r>
                <a:rPr kumimoji="0" lang="en-US" sz="700" b="0" i="0" u="none" strike="noStrike" kern="1200" cap="none" spc="0" normalizeH="0" baseline="0" noProof="0" dirty="0">
                  <a:ln>
                    <a:noFill/>
                  </a:ln>
                  <a:solidFill>
                    <a:schemeClr val="bg1"/>
                  </a:solidFill>
                  <a:effectLst/>
                  <a:uLnTx/>
                  <a:uFillTx/>
                  <a:latin typeface="Trade Gothic Next" panose="020B0503040303020004" pitchFamily="34" charset="0"/>
                  <a:hlinkClick r:id="rId37">
                    <a:extLst>
                      <a:ext uri="{A12FA001-AC4F-418D-AE19-62706E023703}">
                        <ahyp:hlinkClr xmlns:ahyp="http://schemas.microsoft.com/office/drawing/2018/hyperlinkcolor" val="tx"/>
                      </a:ext>
                    </a:extLst>
                  </a:hlinkClick>
                </a:rPr>
                <a:t>eVault</a:t>
              </a:r>
              <a:r>
                <a:rPr lang="en-US" sz="700" dirty="0">
                  <a:solidFill>
                    <a:srgbClr val="67AFBD"/>
                  </a:solidFill>
                  <a:latin typeface="Trade Gothic Next" panose="020B0503040303020004" pitchFamily="34" charset="0"/>
                  <a:hlinkClick r:id="rId37">
                    <a:extLst>
                      <a:ext uri="{A12FA001-AC4F-418D-AE19-62706E023703}">
                        <ahyp:hlinkClr xmlns:ahyp="http://schemas.microsoft.com/office/drawing/2018/hyperlinkcolor" val="tx"/>
                      </a:ext>
                    </a:extLst>
                  </a:hlinkClick>
                </a:rPr>
                <a:t> </a:t>
              </a:r>
              <a:r>
                <a:rPr lang="en-US" sz="700" dirty="0">
                  <a:solidFill>
                    <a:schemeClr val="bg1"/>
                  </a:solidFill>
                  <a:latin typeface="Trade Gothic Next" panose="020B0503040303020004" pitchFamily="34" charset="0"/>
                  <a:hlinkClick r:id="rId37">
                    <a:extLst>
                      <a:ext uri="{A12FA001-AC4F-418D-AE19-62706E023703}">
                        <ahyp:hlinkClr xmlns:ahyp="http://schemas.microsoft.com/office/drawing/2018/hyperlinkcolor" val="tx"/>
                      </a:ext>
                    </a:extLst>
                  </a:hlinkClick>
                </a:rPr>
                <a:t>Standards</a:t>
              </a:r>
              <a:r>
                <a:rPr lang="en-US" sz="700" dirty="0">
                  <a:solidFill>
                    <a:schemeClr val="bg1"/>
                  </a:solidFill>
                  <a:latin typeface="Trade Gothic Next" panose="020B0503040303020004" pitchFamily="34" charset="0"/>
                </a:rPr>
                <a:t>)</a:t>
              </a:r>
              <a:endParaRPr kumimoji="0" lang="en-US" sz="700" b="0" i="0" u="none" strike="noStrike" kern="1200" cap="none" spc="0" normalizeH="0" baseline="0" noProof="0" dirty="0">
                <a:ln>
                  <a:noFill/>
                </a:ln>
                <a:solidFill>
                  <a:schemeClr val="bg1"/>
                </a:solidFill>
                <a:effectLst/>
                <a:uLnTx/>
                <a:uFillTx/>
                <a:latin typeface="Trade Gothic Next" panose="020B0503040303020004" pitchFamily="34" charset="0"/>
              </a:endParaRPr>
            </a:p>
            <a:p>
              <a:pPr>
                <a:lnSpc>
                  <a:spcPct val="100000"/>
                </a:lnSpc>
                <a:spcBef>
                  <a:spcPts val="0"/>
                </a:spcBef>
                <a:defRPr/>
              </a:pPr>
              <a:r>
                <a:rPr lang="en-US" sz="700" dirty="0">
                  <a:solidFill>
                    <a:schemeClr val="bg1"/>
                  </a:solidFill>
                  <a:latin typeface="Trade Gothic Next" panose="020B0503040303020004" pitchFamily="34" charset="0"/>
                </a:rPr>
                <a:t>         </a:t>
              </a:r>
              <a:endParaRPr kumimoji="0" lang="en-US" sz="700" b="0" i="0" u="none" strike="noStrike" kern="1200" cap="none" spc="0" normalizeH="0" baseline="0" noProof="0" dirty="0">
                <a:ln>
                  <a:noFill/>
                </a:ln>
                <a:solidFill>
                  <a:schemeClr val="bg1"/>
                </a:solidFill>
                <a:effectLst/>
                <a:uLnTx/>
                <a:uFillTx/>
                <a:latin typeface="Trade Gothic Next" panose="020B0503040303020004" pitchFamily="34" charset="0"/>
              </a:endParaRPr>
            </a:p>
            <a:p>
              <a:pPr marR="0" lvl="0" algn="l" defTabSz="914400" rtl="0" eaLnBrk="1" fontAlgn="base" latinLnBrk="0" hangingPunct="1">
                <a:lnSpc>
                  <a:spcPct val="100000"/>
                </a:lnSpc>
                <a:spcBef>
                  <a:spcPts val="0"/>
                </a:spcBef>
                <a:spcAft>
                  <a:spcPct val="0"/>
                </a:spcAft>
                <a:buClrTx/>
                <a:buSzTx/>
                <a:tabLst/>
                <a:defRPr/>
              </a:pPr>
              <a:endParaRPr kumimoji="0" lang="en-US" sz="700" b="0" i="0" u="none" strike="noStrike" kern="1200" cap="none" spc="0" normalizeH="0" baseline="0" noProof="0" dirty="0">
                <a:ln>
                  <a:noFill/>
                </a:ln>
                <a:solidFill>
                  <a:schemeClr val="bg1"/>
                </a:solidFill>
                <a:effectLst/>
                <a:uLnTx/>
                <a:uFillTx/>
                <a:latin typeface="Trade Gothic Next" panose="020B0503040303020004" pitchFamily="34" charset="0"/>
              </a:endParaRPr>
            </a:p>
          </p:txBody>
        </p:sp>
        <p:sp>
          <p:nvSpPr>
            <p:cNvPr id="28" name="TextBox 27">
              <a:extLst>
                <a:ext uri="{FF2B5EF4-FFF2-40B4-BE49-F238E27FC236}">
                  <a16:creationId xmlns:a16="http://schemas.microsoft.com/office/drawing/2014/main" id="{26159E22-4CCD-E6E2-7C44-C848F54EC348}"/>
                </a:ext>
              </a:extLst>
            </p:cNvPr>
            <p:cNvSpPr txBox="1"/>
            <p:nvPr/>
          </p:nvSpPr>
          <p:spPr>
            <a:xfrm>
              <a:off x="6164792" y="3680033"/>
              <a:ext cx="1735954" cy="599750"/>
            </a:xfrm>
            <a:prstGeom prst="rect">
              <a:avLst/>
            </a:prstGeom>
          </p:spPr>
          <p:txBody>
            <a:bodyPr vert="horz" wrap="square" lIns="91440" tIns="45720" rIns="91440" bIns="45720" rtlCol="0">
              <a:normAutofit/>
            </a:bodyPr>
            <a:lstStyle/>
            <a:p>
              <a:pPr marL="171450" marR="0" lvl="0" indent="-171450" algn="l" defTabSz="914400" rtl="0" eaLnBrk="1" fontAlgn="base" latinLnBrk="0" hangingPunct="1">
                <a:lnSpc>
                  <a:spcPct val="100000"/>
                </a:lnSpc>
                <a:spcBef>
                  <a:spcPts val="0"/>
                </a:spcBef>
                <a:spcAft>
                  <a:spcPct val="0"/>
                </a:spcAft>
                <a:buClrTx/>
                <a:buSzTx/>
                <a:buFont typeface="Wingdings" panose="05000000000000000000" pitchFamily="2" charset="2"/>
                <a:buChar char="q"/>
                <a:tabLst/>
                <a:defRPr/>
              </a:pPr>
              <a:r>
                <a:rPr kumimoji="0" lang="en-US" sz="700" b="0" i="0" u="none" strike="noStrike" kern="1200" cap="none" spc="0" normalizeH="0" baseline="0" noProof="0" dirty="0">
                  <a:ln>
                    <a:noFill/>
                  </a:ln>
                  <a:solidFill>
                    <a:schemeClr val="bg1"/>
                  </a:solidFill>
                  <a:effectLst/>
                  <a:uLnTx/>
                  <a:uFillTx/>
                  <a:latin typeface="Trade Gothic Next" panose="020B0503040303020004" pitchFamily="34" charset="0"/>
                  <a:hlinkClick r:id="rId38">
                    <a:extLst>
                      <a:ext uri="{A12FA001-AC4F-418D-AE19-62706E023703}">
                        <ahyp:hlinkClr xmlns:ahyp="http://schemas.microsoft.com/office/drawing/2018/hyperlinkcolor" val="tx"/>
                      </a:ext>
                    </a:extLst>
                  </a:hlinkClick>
                </a:rPr>
                <a:t>API CoP</a:t>
              </a:r>
              <a:endParaRPr kumimoji="0" lang="en-US" sz="700" b="0" i="0" u="none" strike="noStrike" kern="1200" cap="none" spc="0" normalizeH="0" baseline="0" noProof="0" dirty="0">
                <a:ln>
                  <a:noFill/>
                </a:ln>
                <a:solidFill>
                  <a:schemeClr val="bg1"/>
                </a:solidFill>
                <a:effectLst/>
                <a:uLnTx/>
                <a:uFillTx/>
                <a:latin typeface="Trade Gothic Next" panose="020B0503040303020004" pitchFamily="34" charset="0"/>
              </a:endParaRPr>
            </a:p>
            <a:p>
              <a:pPr marL="171450" marR="0" lvl="0" indent="-171450" algn="l" defTabSz="914400" rtl="0" eaLnBrk="1" fontAlgn="base" latinLnBrk="0" hangingPunct="1">
                <a:lnSpc>
                  <a:spcPct val="100000"/>
                </a:lnSpc>
                <a:spcBef>
                  <a:spcPts val="0"/>
                </a:spcBef>
                <a:spcAft>
                  <a:spcPct val="0"/>
                </a:spcAft>
                <a:buClrTx/>
                <a:buSzTx/>
                <a:buFont typeface="Wingdings" panose="05000000000000000000" pitchFamily="2" charset="2"/>
                <a:buChar char="q"/>
                <a:tabLst/>
                <a:defRPr/>
              </a:pPr>
              <a:r>
                <a:rPr kumimoji="0" lang="en-US" sz="700" b="0" i="0" u="none" strike="noStrike" kern="1200" cap="none" spc="0" normalizeH="0" baseline="0" noProof="0" dirty="0">
                  <a:ln>
                    <a:noFill/>
                  </a:ln>
                  <a:solidFill>
                    <a:schemeClr val="bg1"/>
                  </a:solidFill>
                  <a:effectLst/>
                  <a:uLnTx/>
                  <a:uFillTx/>
                  <a:latin typeface="Trade Gothic Next" panose="020B0503040303020004" pitchFamily="34" charset="0"/>
                  <a:hlinkClick r:id="rId39">
                    <a:extLst>
                      <a:ext uri="{A12FA001-AC4F-418D-AE19-62706E023703}">
                        <ahyp:hlinkClr xmlns:ahyp="http://schemas.microsoft.com/office/drawing/2018/hyperlinkcolor" val="tx"/>
                      </a:ext>
                    </a:extLst>
                  </a:hlinkClick>
                </a:rPr>
                <a:t>Blockchain CoP</a:t>
              </a:r>
              <a:endParaRPr kumimoji="0" lang="en-US" sz="700" b="0" i="0" u="none" strike="noStrike" kern="1200" cap="none" spc="0" normalizeH="0" baseline="0" noProof="0" dirty="0">
                <a:ln>
                  <a:noFill/>
                </a:ln>
                <a:solidFill>
                  <a:schemeClr val="bg1"/>
                </a:solidFill>
                <a:effectLst/>
                <a:uLnTx/>
                <a:uFillTx/>
                <a:latin typeface="Trade Gothic Next" panose="020B0503040303020004" pitchFamily="34" charset="0"/>
              </a:endParaRPr>
            </a:p>
            <a:p>
              <a:pPr marL="171450" marR="0" lvl="0" indent="-171450" algn="l" defTabSz="914400" rtl="0" eaLnBrk="1" fontAlgn="base" latinLnBrk="0" hangingPunct="1">
                <a:lnSpc>
                  <a:spcPct val="100000"/>
                </a:lnSpc>
                <a:spcBef>
                  <a:spcPts val="0"/>
                </a:spcBef>
                <a:spcAft>
                  <a:spcPct val="0"/>
                </a:spcAft>
                <a:buClrTx/>
                <a:buSzTx/>
                <a:buFont typeface="Wingdings" panose="05000000000000000000" pitchFamily="2" charset="2"/>
                <a:buChar char="q"/>
                <a:tabLst/>
                <a:defRPr/>
              </a:pPr>
              <a:r>
                <a:rPr kumimoji="0" lang="en-US" sz="700" b="0" i="0" u="none" strike="noStrike" kern="1200" cap="none" spc="0" normalizeH="0" baseline="0" noProof="0" dirty="0">
                  <a:ln>
                    <a:noFill/>
                  </a:ln>
                  <a:solidFill>
                    <a:schemeClr val="bg1"/>
                  </a:solidFill>
                  <a:effectLst/>
                  <a:uLnTx/>
                  <a:uFillTx/>
                  <a:latin typeface="Trade Gothic Next" panose="020B0503040303020004" pitchFamily="34" charset="0"/>
                  <a:hlinkClick r:id="rId40">
                    <a:extLst>
                      <a:ext uri="{A12FA001-AC4F-418D-AE19-62706E023703}">
                        <ahyp:hlinkClr xmlns:ahyp="http://schemas.microsoft.com/office/drawing/2018/hyperlinkcolor" val="tx"/>
                      </a:ext>
                    </a:extLst>
                  </a:hlinkClick>
                </a:rPr>
                <a:t>Emerging Technologies CoP</a:t>
              </a:r>
              <a:endParaRPr kumimoji="0" lang="en-US" sz="700" b="0" i="0" u="none" strike="noStrike" kern="1200" cap="none" spc="0" normalizeH="0" baseline="0" noProof="0" dirty="0">
                <a:ln>
                  <a:noFill/>
                </a:ln>
                <a:solidFill>
                  <a:schemeClr val="bg1"/>
                </a:solidFill>
                <a:effectLst/>
                <a:uLnTx/>
                <a:uFillTx/>
                <a:latin typeface="Trade Gothic Next" panose="020B0503040303020004" pitchFamily="34" charset="0"/>
              </a:endParaRPr>
            </a:p>
            <a:p>
              <a:pPr marL="171450" marR="0" lvl="0" indent="-171450" algn="l" defTabSz="914400" rtl="0" eaLnBrk="1" fontAlgn="base" latinLnBrk="0" hangingPunct="1">
                <a:lnSpc>
                  <a:spcPct val="100000"/>
                </a:lnSpc>
                <a:spcBef>
                  <a:spcPts val="0"/>
                </a:spcBef>
                <a:spcAft>
                  <a:spcPct val="0"/>
                </a:spcAft>
                <a:buClrTx/>
                <a:buSzTx/>
                <a:buFont typeface="Wingdings" panose="05000000000000000000" pitchFamily="2" charset="2"/>
                <a:buChar char="q"/>
                <a:tabLst/>
                <a:defRPr/>
              </a:pPr>
              <a:r>
                <a:rPr lang="en-US" sz="700" dirty="0">
                  <a:solidFill>
                    <a:schemeClr val="bg2"/>
                  </a:solidFill>
                  <a:latin typeface="Trade Gothic Next" panose="020B0503040303020004" pitchFamily="34" charset="0"/>
                  <a:hlinkClick r:id="rId41">
                    <a:extLst>
                      <a:ext uri="{A12FA001-AC4F-418D-AE19-62706E023703}">
                        <ahyp:hlinkClr xmlns:ahyp="http://schemas.microsoft.com/office/drawing/2018/hyperlinkcolor" val="tx"/>
                      </a:ext>
                    </a:extLst>
                  </a:hlinkClick>
                </a:rPr>
                <a:t>AI CoP</a:t>
              </a:r>
              <a:endParaRPr kumimoji="0" lang="en-US" sz="700" b="0" i="0" u="none" strike="noStrike" kern="1200" cap="none" spc="0" normalizeH="0" baseline="0" noProof="0" dirty="0">
                <a:ln>
                  <a:noFill/>
                </a:ln>
                <a:solidFill>
                  <a:schemeClr val="bg2"/>
                </a:solidFill>
                <a:effectLst/>
                <a:uLnTx/>
                <a:uFillTx/>
                <a:latin typeface="Trade Gothic Next" panose="020B0503040303020004" pitchFamily="34" charset="0"/>
              </a:endParaRPr>
            </a:p>
          </p:txBody>
        </p:sp>
        <p:sp>
          <p:nvSpPr>
            <p:cNvPr id="29" name="TextBox 28">
              <a:extLst>
                <a:ext uri="{FF2B5EF4-FFF2-40B4-BE49-F238E27FC236}">
                  <a16:creationId xmlns:a16="http://schemas.microsoft.com/office/drawing/2014/main" id="{DDAB123B-C912-3332-46A8-FB94110D8EEF}"/>
                </a:ext>
              </a:extLst>
            </p:cNvPr>
            <p:cNvSpPr txBox="1"/>
            <p:nvPr/>
          </p:nvSpPr>
          <p:spPr>
            <a:xfrm>
              <a:off x="2868286" y="3796127"/>
              <a:ext cx="3352800" cy="270459"/>
            </a:xfrm>
            <a:prstGeom prst="rect">
              <a:avLst/>
            </a:prstGeom>
            <a:noFill/>
          </p:spPr>
          <p:txBody>
            <a:bodyPr wrap="square">
              <a:spAutoFit/>
            </a:bodyPr>
            <a:lstStyle/>
            <a:p>
              <a:pPr algn="ctr">
                <a:defRPr/>
              </a:pPr>
              <a:r>
                <a:rPr lang="en-US" b="1" u="sng" dirty="0">
                  <a:solidFill>
                    <a:prstClr val="white"/>
                  </a:solidFill>
                  <a:latin typeface="Trade Gothic Next" panose="020B0503040303020004" pitchFamily="34" charset="0"/>
                </a:rPr>
                <a:t>TECHNOLOGY ENABLEMENT DOMAINS</a:t>
              </a:r>
            </a:p>
          </p:txBody>
        </p:sp>
      </p:grpSp>
    </p:spTree>
    <p:extLst>
      <p:ext uri="{BB962C8B-B14F-4D97-AF65-F5344CB8AC3E}">
        <p14:creationId xmlns:p14="http://schemas.microsoft.com/office/powerpoint/2010/main" val="4053656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ounded Rectangle 8">
            <a:extLst>
              <a:ext uri="{FF2B5EF4-FFF2-40B4-BE49-F238E27FC236}">
                <a16:creationId xmlns:a16="http://schemas.microsoft.com/office/drawing/2014/main" id="{407D888A-1992-8F25-B577-E0BF3687CC10}"/>
              </a:ext>
            </a:extLst>
          </p:cNvPr>
          <p:cNvSpPr/>
          <p:nvPr/>
        </p:nvSpPr>
        <p:spPr>
          <a:xfrm>
            <a:off x="549708" y="738012"/>
            <a:ext cx="8046266" cy="188511"/>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ro-RO"/>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Trade Gothic Next" panose="020B0503040303020004" pitchFamily="34" charset="0"/>
              </a:rPr>
              <a:t>APPROVAL BODIES </a:t>
            </a:r>
            <a:r>
              <a:rPr kumimoji="0" lang="en-US" sz="900" b="0" i="0" u="none" strike="noStrike" kern="1200" cap="none" spc="0" normalizeH="0" baseline="0" noProof="0" dirty="0">
                <a:ln>
                  <a:noFill/>
                </a:ln>
                <a:solidFill>
                  <a:prstClr val="white"/>
                </a:solidFill>
                <a:effectLst/>
                <a:uLnTx/>
                <a:uFillTx/>
                <a:latin typeface="Trade Gothic Next" panose="020B0503040303020004" pitchFamily="34" charset="0"/>
              </a:rPr>
              <a:t>(</a:t>
            </a:r>
            <a:r>
              <a:rPr kumimoji="0" lang="en-US" sz="900" b="0" i="0" u="none" strike="noStrike" kern="1200" cap="none" spc="0" normalizeH="0" baseline="0" noProof="0" dirty="0">
                <a:ln>
                  <a:noFill/>
                </a:ln>
                <a:solidFill>
                  <a:prstClr val="white"/>
                </a:solidFill>
                <a:effectLst/>
                <a:uLnTx/>
                <a:uFillTx/>
                <a:latin typeface="Trade Gothic Next" panose="020B0503040303020004" pitchFamily="34" charset="0"/>
                <a:hlinkClick r:id="rId2"/>
              </a:rPr>
              <a:t>BET</a:t>
            </a:r>
            <a:r>
              <a:rPr kumimoji="0" lang="en-US" sz="900" b="0" i="0" u="none" strike="noStrike" kern="1200" cap="none" spc="0" normalizeH="0" baseline="0" noProof="0" dirty="0">
                <a:ln>
                  <a:noFill/>
                </a:ln>
                <a:solidFill>
                  <a:prstClr val="white"/>
                </a:solidFill>
                <a:effectLst/>
                <a:uLnTx/>
                <a:uFillTx/>
                <a:latin typeface="Trade Gothic Next" panose="020B0503040303020004" pitchFamily="34" charset="0"/>
              </a:rPr>
              <a:t>,  </a:t>
            </a:r>
            <a:r>
              <a:rPr kumimoji="0" lang="en-US" sz="900" b="0" i="0" u="none" strike="noStrike" kern="1200" cap="none" spc="0" normalizeH="0" baseline="0" noProof="0" dirty="0">
                <a:ln>
                  <a:noFill/>
                </a:ln>
                <a:solidFill>
                  <a:prstClr val="white"/>
                </a:solidFill>
                <a:effectLst/>
                <a:uLnTx/>
                <a:uFillTx/>
                <a:latin typeface="Trade Gothic Next" panose="020B0503040303020004" pitchFamily="34" charset="0"/>
                <a:hlinkClick r:id="rId3"/>
              </a:rPr>
              <a:t>COM GOV</a:t>
            </a:r>
            <a:r>
              <a:rPr kumimoji="0" lang="en-US" sz="900" b="0" i="0" u="none" strike="noStrike" kern="1200" cap="none" spc="0" normalizeH="0" baseline="0" noProof="0" dirty="0">
                <a:ln>
                  <a:noFill/>
                </a:ln>
                <a:solidFill>
                  <a:prstClr val="white"/>
                </a:solidFill>
                <a:effectLst/>
                <a:uLnTx/>
                <a:uFillTx/>
                <a:latin typeface="Trade Gothic Next" panose="020B0503040303020004" pitchFamily="34" charset="0"/>
              </a:rPr>
              <a:t>)</a:t>
            </a:r>
          </a:p>
        </p:txBody>
      </p:sp>
      <p:grpSp>
        <p:nvGrpSpPr>
          <p:cNvPr id="4" name="Group 3">
            <a:extLst>
              <a:ext uri="{FF2B5EF4-FFF2-40B4-BE49-F238E27FC236}">
                <a16:creationId xmlns:a16="http://schemas.microsoft.com/office/drawing/2014/main" id="{97277302-3A90-EE7A-F0C5-036127429FDA}"/>
              </a:ext>
            </a:extLst>
          </p:cNvPr>
          <p:cNvGrpSpPr/>
          <p:nvPr/>
        </p:nvGrpSpPr>
        <p:grpSpPr>
          <a:xfrm>
            <a:off x="3831663" y="1273350"/>
            <a:ext cx="1480674" cy="1294901"/>
            <a:chOff x="3831663" y="1257799"/>
            <a:chExt cx="1480674" cy="1294901"/>
          </a:xfrm>
        </p:grpSpPr>
        <p:sp>
          <p:nvSpPr>
            <p:cNvPr id="21" name="TextBox 20">
              <a:extLst>
                <a:ext uri="{FF2B5EF4-FFF2-40B4-BE49-F238E27FC236}">
                  <a16:creationId xmlns:a16="http://schemas.microsoft.com/office/drawing/2014/main" id="{53901EA6-B095-6136-B25E-C8717BCCD028}"/>
                </a:ext>
              </a:extLst>
            </p:cNvPr>
            <p:cNvSpPr txBox="1"/>
            <p:nvPr/>
          </p:nvSpPr>
          <p:spPr>
            <a:xfrm>
              <a:off x="3831663" y="1734527"/>
              <a:ext cx="1480674" cy="818173"/>
            </a:xfrm>
            <a:prstGeom prst="rect">
              <a:avLst/>
            </a:prstGeom>
            <a:noFill/>
          </p:spPr>
          <p:txBody>
            <a:bodyPr wrap="square">
              <a:spAutoFit/>
            </a:bodyPr>
            <a:lstStyle/>
            <a:p>
              <a:pPr marL="0" lvl="1">
                <a:defRPr/>
              </a:pPr>
              <a:r>
                <a:rPr lang="en-US" sz="700" b="1" dirty="0">
                  <a:solidFill>
                    <a:srgbClr val="004382"/>
                  </a:solidFill>
                  <a:latin typeface="Trade Gothic Next" panose="020B0503040303020004" pitchFamily="34" charset="0"/>
                  <a:hlinkClick r:id="rId4">
                    <a:extLst>
                      <a:ext uri="{A12FA001-AC4F-418D-AE19-62706E023703}">
                        <ahyp:hlinkClr xmlns:ahyp="http://schemas.microsoft.com/office/drawing/2018/hyperlinkcolor" val="tx"/>
                      </a:ext>
                    </a:extLst>
                  </a:hlinkClick>
                </a:rPr>
                <a:t>Commercial CoP</a:t>
              </a:r>
              <a:r>
                <a:rPr lang="en-US" sz="700" b="1" dirty="0">
                  <a:solidFill>
                    <a:srgbClr val="004382"/>
                  </a:solidFill>
                  <a:latin typeface="Trade Gothic Next" panose="020B0503040303020004" pitchFamily="34" charset="0"/>
                </a:rPr>
                <a:t> </a:t>
              </a:r>
            </a:p>
            <a:p>
              <a:pPr marL="228600" lvl="1" indent="-228600">
                <a:buFont typeface="Wingdings" panose="05000000000000000000" pitchFamily="2" charset="2"/>
                <a:buChar char="q"/>
                <a:defRPr/>
              </a:pPr>
              <a:r>
                <a:rPr lang="en-US" sz="700" b="1" dirty="0">
                  <a:solidFill>
                    <a:srgbClr val="004382"/>
                  </a:solidFill>
                  <a:latin typeface="Trade Gothic Next" panose="020B0503040303020004" pitchFamily="34" charset="0"/>
                  <a:hlinkClick r:id="rId5">
                    <a:extLst>
                      <a:ext uri="{A12FA001-AC4F-418D-AE19-62706E023703}">
                        <ahyp:hlinkClr xmlns:ahyp="http://schemas.microsoft.com/office/drawing/2018/hyperlinkcolor" val="tx"/>
                      </a:ext>
                    </a:extLst>
                  </a:hlinkClick>
                </a:rPr>
                <a:t>Commercial API DWG</a:t>
              </a:r>
              <a:endParaRPr lang="en-US" sz="700" b="1" dirty="0">
                <a:solidFill>
                  <a:srgbClr val="004382"/>
                </a:solidFill>
                <a:latin typeface="Trade Gothic Next" panose="020B0503040303020004" pitchFamily="34" charset="0"/>
              </a:endParaRPr>
            </a:p>
            <a:p>
              <a:pPr marL="228600" lvl="1" indent="-228600">
                <a:buFont typeface="Wingdings" panose="05000000000000000000" pitchFamily="2" charset="2"/>
                <a:buChar char="q"/>
                <a:defRPr/>
              </a:pPr>
              <a:r>
                <a:rPr lang="en-US" sz="700" b="1" dirty="0">
                  <a:solidFill>
                    <a:srgbClr val="004382"/>
                  </a:solidFill>
                  <a:latin typeface="Trade Gothic Next" panose="020B0503040303020004" pitchFamily="34" charset="0"/>
                  <a:hlinkClick r:id="rId6">
                    <a:extLst>
                      <a:ext uri="{A12FA001-AC4F-418D-AE19-62706E023703}">
                        <ahyp:hlinkClr xmlns:ahyp="http://schemas.microsoft.com/office/drawing/2018/hyperlinkcolor" val="tx"/>
                      </a:ext>
                    </a:extLst>
                  </a:hlinkClick>
                </a:rPr>
                <a:t>Commercial eNotes DWG</a:t>
              </a:r>
              <a:endParaRPr lang="en-US" sz="700" b="1" dirty="0">
                <a:solidFill>
                  <a:srgbClr val="004382"/>
                </a:solidFill>
                <a:latin typeface="Trade Gothic Next" panose="020B0503040303020004" pitchFamily="34" charset="0"/>
              </a:endParaRPr>
            </a:p>
            <a:p>
              <a:pPr marL="0" lvl="1">
                <a:defRPr/>
              </a:pPr>
              <a:r>
                <a:rPr lang="en-US" sz="700" b="1" dirty="0">
                  <a:solidFill>
                    <a:srgbClr val="004382"/>
                  </a:solidFill>
                  <a:latin typeface="Trade Gothic Next" panose="020B0503040303020004" pitchFamily="34" charset="0"/>
                  <a:hlinkClick r:id="rId7">
                    <a:extLst>
                      <a:ext uri="{A12FA001-AC4F-418D-AE19-62706E023703}">
                        <ahyp:hlinkClr xmlns:ahyp="http://schemas.microsoft.com/office/drawing/2018/hyperlinkcolor" val="tx"/>
                      </a:ext>
                    </a:extLst>
                  </a:hlinkClick>
                </a:rPr>
                <a:t>ESG CoP</a:t>
              </a:r>
              <a:r>
                <a:rPr lang="en-US" sz="700" b="1" dirty="0">
                  <a:solidFill>
                    <a:srgbClr val="004382"/>
                  </a:solidFill>
                  <a:latin typeface="Trade Gothic Next" panose="020B0503040303020004" pitchFamily="34" charset="0"/>
                </a:rPr>
                <a:t> </a:t>
              </a:r>
              <a:r>
                <a:rPr lang="en-US" sz="700" b="1" dirty="0">
                  <a:solidFill>
                    <a:schemeClr val="bg2">
                      <a:lumMod val="50000"/>
                    </a:schemeClr>
                  </a:solidFill>
                  <a:latin typeface="Trade Gothic Next" panose="020B0503040303020004" pitchFamily="34" charset="0"/>
                </a:rPr>
                <a:t>(also reports to Residential side of MISMO)</a:t>
              </a:r>
            </a:p>
          </p:txBody>
        </p:sp>
        <p:sp>
          <p:nvSpPr>
            <p:cNvPr id="36" name="Rectangle 35">
              <a:extLst>
                <a:ext uri="{FF2B5EF4-FFF2-40B4-BE49-F238E27FC236}">
                  <a16:creationId xmlns:a16="http://schemas.microsoft.com/office/drawing/2014/main" id="{92B1BF01-7CCF-9F76-D75E-634968D228D1}"/>
                </a:ext>
              </a:extLst>
            </p:cNvPr>
            <p:cNvSpPr/>
            <p:nvPr/>
          </p:nvSpPr>
          <p:spPr>
            <a:xfrm>
              <a:off x="3919063" y="1257799"/>
              <a:ext cx="1362092" cy="490201"/>
            </a:xfrm>
            <a:prstGeom prst="rect">
              <a:avLst/>
            </a:prstGeom>
            <a:solidFill>
              <a:srgbClr val="005CAB"/>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ts val="0"/>
                </a:spcBef>
                <a:spcAft>
                  <a:spcPct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Trade Gothic Next Heavy" panose="020B0903040303020004" pitchFamily="34" charset="0"/>
                </a:rPr>
                <a:t>COMMERCIAL</a:t>
              </a:r>
            </a:p>
            <a:p>
              <a:pPr marL="0" marR="0" lvl="0" indent="0" algn="ctr" defTabSz="914400" rtl="0" eaLnBrk="1" fontAlgn="base" latinLnBrk="0" hangingPunct="1">
                <a:lnSpc>
                  <a:spcPct val="100000"/>
                </a:lnSpc>
                <a:spcBef>
                  <a:spcPts val="0"/>
                </a:spcBef>
                <a:spcAft>
                  <a:spcPct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Trade Gothic Next" panose="020B0503040303020004" pitchFamily="34" charset="0"/>
                </a:rPr>
                <a:t>Business Domain Workgroups</a:t>
              </a:r>
            </a:p>
          </p:txBody>
        </p:sp>
      </p:grpSp>
      <p:sp>
        <p:nvSpPr>
          <p:cNvPr id="10" name="Title 1">
            <a:extLst>
              <a:ext uri="{FF2B5EF4-FFF2-40B4-BE49-F238E27FC236}">
                <a16:creationId xmlns:a16="http://schemas.microsoft.com/office/drawing/2014/main" id="{3682F377-914E-9407-CD3B-41B69B714B2B}"/>
              </a:ext>
            </a:extLst>
          </p:cNvPr>
          <p:cNvSpPr>
            <a:spLocks noGrp="1"/>
          </p:cNvSpPr>
          <p:nvPr>
            <p:ph type="title"/>
          </p:nvPr>
        </p:nvSpPr>
        <p:spPr>
          <a:xfrm>
            <a:off x="433424" y="277163"/>
            <a:ext cx="8277151" cy="421728"/>
          </a:xfrm>
        </p:spPr>
        <p:txBody>
          <a:bodyPr>
            <a:normAutofit/>
          </a:bodyPr>
          <a:lstStyle/>
          <a:p>
            <a:r>
              <a:rPr lang="en-US" sz="2100" dirty="0">
                <a:solidFill>
                  <a:schemeClr val="tx1">
                    <a:lumMod val="75000"/>
                    <a:lumOff val="25000"/>
                  </a:schemeClr>
                </a:solidFill>
                <a:latin typeface="Trade Gothic Next" panose="020B0503040303020004" pitchFamily="34" charset="0"/>
              </a:rPr>
              <a:t>ENGAGE IN MISMO </a:t>
            </a:r>
            <a:r>
              <a:rPr lang="en-US" sz="2100" dirty="0">
                <a:solidFill>
                  <a:srgbClr val="005BAA"/>
                </a:solidFill>
                <a:latin typeface="Trade Gothic Next" panose="020B0503040303020004" pitchFamily="34" charset="0"/>
              </a:rPr>
              <a:t>COMMERCIAL WORKGROUPS</a:t>
            </a:r>
          </a:p>
        </p:txBody>
      </p:sp>
      <p:cxnSp>
        <p:nvCxnSpPr>
          <p:cNvPr id="12" name="Straight Connector 11">
            <a:extLst>
              <a:ext uri="{FF2B5EF4-FFF2-40B4-BE49-F238E27FC236}">
                <a16:creationId xmlns:a16="http://schemas.microsoft.com/office/drawing/2014/main" id="{03A636A4-E92F-8357-4B37-D578F0A042CF}"/>
              </a:ext>
            </a:extLst>
          </p:cNvPr>
          <p:cNvCxnSpPr/>
          <p:nvPr/>
        </p:nvCxnSpPr>
        <p:spPr>
          <a:xfrm>
            <a:off x="516700" y="216074"/>
            <a:ext cx="591854" cy="0"/>
          </a:xfrm>
          <a:prstGeom prst="line">
            <a:avLst/>
          </a:prstGeom>
          <a:ln>
            <a:solidFill>
              <a:srgbClr val="005BAA"/>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83250142"/>
      </p:ext>
    </p:extLst>
  </p:cSld>
  <p:clrMapOvr>
    <a:masterClrMapping/>
  </p:clrMapOvr>
</p:sld>
</file>

<file path=ppt/theme/theme1.xml><?xml version="1.0" encoding="utf-8"?>
<a:theme xmlns:a="http://schemas.openxmlformats.org/drawingml/2006/main" name="1_MBA_Conference_Theme">
  <a:themeElements>
    <a:clrScheme name="Custom 7">
      <a:dk1>
        <a:sysClr val="windowText" lastClr="000000"/>
      </a:dk1>
      <a:lt1>
        <a:sysClr val="window" lastClr="FFFFFF"/>
      </a:lt1>
      <a:dk2>
        <a:srgbClr val="424456"/>
      </a:dk2>
      <a:lt2>
        <a:srgbClr val="DEDEDE"/>
      </a:lt2>
      <a:accent1>
        <a:srgbClr val="003399"/>
      </a:accent1>
      <a:accent2>
        <a:srgbClr val="CC0000"/>
      </a:accent2>
      <a:accent3>
        <a:srgbClr val="339933"/>
      </a:accent3>
      <a:accent4>
        <a:srgbClr val="330066"/>
      </a:accent4>
      <a:accent5>
        <a:srgbClr val="CCB400"/>
      </a:accent5>
      <a:accent6>
        <a:srgbClr val="CC6600"/>
      </a:accent6>
      <a:hlink>
        <a:srgbClr val="67AFBD"/>
      </a:hlink>
      <a:folHlink>
        <a:srgbClr val="C2A874"/>
      </a:folHlink>
    </a:clrScheme>
    <a:fontScheme name="Gotham">
      <a:majorFont>
        <a:latin typeface="Gotham Medium"/>
        <a:ea typeface=""/>
        <a:cs typeface=""/>
      </a:majorFont>
      <a:minorFont>
        <a:latin typeface="Gotham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ormAutofit/>
      </a:bodyPr>
      <a:lstStyle>
        <a:defPPr>
          <a:buNone/>
          <a:defRPr dirty="0" smtClean="0"/>
        </a:defPPr>
      </a:lstStyle>
    </a:txDef>
  </a:objectDefaults>
  <a:extraClrSchemeLst/>
  <a:extLst>
    <a:ext uri="{05A4C25C-085E-4340-85A3-A5531E510DB2}">
      <thm15:themeFamily xmlns:thm15="http://schemas.microsoft.com/office/thememl/2012/main" name="MBA_Conference_Theme" id="{578308C1-2143-4343-A1D2-C49F5306F8E7}" vid="{88D7235C-C13A-448F-A29F-06667A33EF8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FB026C465710C41AD4E964A77242994" ma:contentTypeVersion="8" ma:contentTypeDescription="Create a new document." ma:contentTypeScope="" ma:versionID="f5f8a9febe412a10ce0fdb8977fd8a4e">
  <xsd:schema xmlns:xsd="http://www.w3.org/2001/XMLSchema" xmlns:xs="http://www.w3.org/2001/XMLSchema" xmlns:p="http://schemas.microsoft.com/office/2006/metadata/properties" xmlns:ns2="e3cee6f1-bfb8-4149-bb25-4178c2217474" xmlns:ns3="e102c6e4-7d1c-4d9e-818e-8d357dfaa90a" targetNamespace="http://schemas.microsoft.com/office/2006/metadata/properties" ma:root="true" ma:fieldsID="f8b2ec1dac32f7ea05de3ea7e03284d4" ns2:_="" ns3:_="">
    <xsd:import namespace="e3cee6f1-bfb8-4149-bb25-4178c2217474"/>
    <xsd:import namespace="e102c6e4-7d1c-4d9e-818e-8d357dfaa90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cee6f1-bfb8-4149-bb25-4178c221747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SearchProperties" ma:index="14" nillable="true" ma:displayName="MediaServiceSearchProperties" ma:hidden="true" ma:internalName="MediaServiceSearchProperties" ma:readOnly="true">
      <xsd:simpleType>
        <xsd:restriction base="dms:Note"/>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102c6e4-7d1c-4d9e-818e-8d357dfaa90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82D07AC-DB40-42CA-AC8E-69E18C2D36EC}">
  <ds:schemaRefs>
    <ds:schemaRef ds:uri="http://schemas.microsoft.com/sharepoint/v3/contenttype/forms"/>
  </ds:schemaRefs>
</ds:datastoreItem>
</file>

<file path=customXml/itemProps2.xml><?xml version="1.0" encoding="utf-8"?>
<ds:datastoreItem xmlns:ds="http://schemas.openxmlformats.org/officeDocument/2006/customXml" ds:itemID="{140C2C7F-1B5E-48BB-8751-D5DA2BA00ECD}">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B61675C8-CAF0-4EDE-BD45-81185577449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3cee6f1-bfb8-4149-bb25-4178c2217474"/>
    <ds:schemaRef ds:uri="e102c6e4-7d1c-4d9e-818e-8d357dfaa90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MBA_Conference_Theme</Template>
  <TotalTime>6971</TotalTime>
  <Words>871</Words>
  <Application>Microsoft Office PowerPoint</Application>
  <PresentationFormat>On-screen Show (16:9)</PresentationFormat>
  <Paragraphs>91</Paragraphs>
  <Slides>2</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Arial</vt:lpstr>
      <vt:lpstr>Calibri</vt:lpstr>
      <vt:lpstr>Gotham Light</vt:lpstr>
      <vt:lpstr>ITC Franklin Gothic Book</vt:lpstr>
      <vt:lpstr>Trade Gothic Next</vt:lpstr>
      <vt:lpstr>Trade Gothic Next Heavy</vt:lpstr>
      <vt:lpstr>Wingdings</vt:lpstr>
      <vt:lpstr>1_MBA_Conference_Theme</vt:lpstr>
      <vt:lpstr>ENGAGE IN MISMO RESIDENTIAL WORKGROUPS</vt:lpstr>
      <vt:lpstr>ENGAGE IN MISMO COMMERCIAL WORKGROUPS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Walker, Katheryne</dc:creator>
  <cp:lastModifiedBy>Bradshaw, Kelly</cp:lastModifiedBy>
  <cp:revision>451</cp:revision>
  <cp:lastPrinted>2005-02-18T15:30:34Z</cp:lastPrinted>
  <dcterms:created xsi:type="dcterms:W3CDTF">2011-05-23T17:50:40Z</dcterms:created>
  <dcterms:modified xsi:type="dcterms:W3CDTF">2024-08-01T20:31:02Z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0x0101005FB026C465710C41AD4E964A77242994</vt:lpwstr>
  </property>
</Properties>
</file>